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80" r:id="rId21"/>
    <p:sldId id="277" r:id="rId22"/>
    <p:sldId id="286" r:id="rId23"/>
    <p:sldId id="278" r:id="rId24"/>
    <p:sldId id="288" r:id="rId25"/>
    <p:sldId id="289" r:id="rId26"/>
    <p:sldId id="279" r:id="rId27"/>
    <p:sldId id="281" r:id="rId28"/>
    <p:sldId id="282" r:id="rId29"/>
    <p:sldId id="290" r:id="rId30"/>
    <p:sldId id="292" r:id="rId31"/>
    <p:sldId id="291" r:id="rId32"/>
    <p:sldId id="283" r:id="rId33"/>
    <p:sldId id="284" r:id="rId34"/>
    <p:sldId id="287" r:id="rId35"/>
    <p:sldId id="285" r:id="rId36"/>
    <p:sldId id="299" r:id="rId37"/>
    <p:sldId id="302" r:id="rId38"/>
    <p:sldId id="303" r:id="rId39"/>
    <p:sldId id="305" r:id="rId40"/>
    <p:sldId id="310" r:id="rId41"/>
    <p:sldId id="308" r:id="rId42"/>
    <p:sldId id="313" r:id="rId43"/>
    <p:sldId id="297" r:id="rId44"/>
    <p:sldId id="301" r:id="rId45"/>
    <p:sldId id="298" r:id="rId46"/>
    <p:sldId id="300" r:id="rId47"/>
    <p:sldId id="304" r:id="rId48"/>
    <p:sldId id="306" r:id="rId49"/>
    <p:sldId id="307" r:id="rId50"/>
    <p:sldId id="309" r:id="rId51"/>
    <p:sldId id="312" r:id="rId52"/>
    <p:sldId id="3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6672-022A-455A-906F-1285277A3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1D31-A269-4441-983C-7CF3DE65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DD6A-ED10-42EC-9D0B-722FFFC0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27FB-CEB9-4B06-B7E5-0257A274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A8D7-DB0E-46F7-A219-E41D4F49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9A1-EC90-4ED5-B810-D1690F705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D8EA-B285-4579-9B09-1DC8F0538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BCC7-C3AE-4CF7-9CB5-D0E34C9C5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294D-4FC3-42CC-B2B1-18FE24E5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0772-31CE-4E3A-AB9A-18EBDF63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13BE-38E3-4B42-A782-81C45176E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2CBD24-BB5E-41F2-AF19-F05B58200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5.jpeg"/><Relationship Id="rId7" Type="http://schemas.openxmlformats.org/officeDocument/2006/relationships/image" Target="../media/image11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0.jpeg"/><Relationship Id="rId4" Type="http://schemas.microsoft.com/office/2007/relationships/hdphoto" Target="../media/hdphoto1.wdp"/><Relationship Id="rId9" Type="http://schemas.openxmlformats.org/officeDocument/2006/relationships/image" Target="../media/image1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162280">
            <a:off x="2560638" y="1125538"/>
            <a:ext cx="61198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Императрица Мария Федоровна, жена Павла I, сочла сбор недостаточным для пополнения бюджетов благотворительных учреждений, поэтому пеликан появился на форменной одежде чинов благотворительных учреждений. Их мундиры украшали золоченые пуговицы с изображением благородной птицы. </a:t>
            </a:r>
          </a:p>
        </p:txBody>
      </p:sp>
      <p:pic>
        <p:nvPicPr>
          <p:cNvPr id="10245" name="Picture 5" descr="histor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39992">
            <a:off x="5580063" y="3644900"/>
            <a:ext cx="19446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istor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39992">
            <a:off x="3419475" y="3789363"/>
            <a:ext cx="19446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1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89955">
            <a:off x="3492500" y="2924175"/>
            <a:ext cx="40147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185821">
            <a:off x="2990850" y="403225"/>
            <a:ext cx="5688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На воротах и фронтонах зданий Российского государственного педагогического университета имени А. И. Герцена (дом 48 на набережной Мойки) изображены пеликаны, кормящие своих птенцов.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 rot="-152100">
            <a:off x="2701925" y="325438"/>
            <a:ext cx="53990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Когда хрустальные фигурки стали наградой учительского конкурса, этим не только отдавали дань истории, но и призывали педагогов к </a:t>
            </a:r>
            <a:r>
              <a:rPr lang="ru-RU" sz="2000" b="1"/>
              <a:t>самопожертвованию и милосердию по отношению к ученикам и воспитанникам…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pic>
        <p:nvPicPr>
          <p:cNvPr id="12303" name="Picture 15" descr="Рисунок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83522">
            <a:off x="4067175" y="4778375"/>
            <a:ext cx="4038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Рисунок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61203">
            <a:off x="5219700" y="2349500"/>
            <a:ext cx="36734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-248375">
            <a:off x="2487613" y="474663"/>
            <a:ext cx="66595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Изготавливают приз «Хрустальный пеликан» в Брянской области на заводе «Дятьковский Хрусталь»</a:t>
            </a:r>
          </a:p>
          <a:p>
            <a:pPr>
              <a:spcBef>
                <a:spcPct val="50000"/>
              </a:spcBef>
            </a:pPr>
            <a:r>
              <a:rPr lang="ru-RU" sz="2000"/>
              <a:t> </a:t>
            </a:r>
          </a:p>
        </p:txBody>
      </p:sp>
      <p:pic>
        <p:nvPicPr>
          <p:cNvPr id="13317" name="Picture 5" descr="Рисунок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59455">
            <a:off x="2803525" y="1387475"/>
            <a:ext cx="2695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Рисунок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60009">
            <a:off x="5795963" y="1268413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Рисунок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60654">
            <a:off x="6011863" y="393382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Александр Сутормин 19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86444">
            <a:off x="7596188" y="2773363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Михаил Горбачев приветствует первого обладателя &quot;Хрустального пеликана&quot; Александра Сутормина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12881">
            <a:off x="5940425" y="4941888"/>
            <a:ext cx="28082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-225078">
            <a:off x="2555875" y="561975"/>
            <a:ext cx="59769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Май 1990 года</a:t>
            </a:r>
            <a:endParaRPr lang="ru-RU" sz="2400"/>
          </a:p>
          <a:p>
            <a:r>
              <a:rPr lang="ru-RU"/>
              <a:t>На первый, заочный тур Всесоюзного «Учителя года -1990» вышло 99 учителей. Письменные работы в Москву прислали около 70 человек. А в столицу приехали 19 педагогов. </a:t>
            </a:r>
          </a:p>
          <a:p>
            <a:r>
              <a:rPr lang="ru-RU"/>
              <a:t>Жюри определило шестерку лауреатов - представителей Казахстана, Москвы, Челябинской, Тульской областей, города Сумы и Красноярского края. </a:t>
            </a:r>
          </a:p>
          <a:p>
            <a:r>
              <a:rPr lang="ru-RU" sz="2400" b="1"/>
              <a:t>6 июня 1990 года</a:t>
            </a:r>
            <a:endParaRPr lang="ru-RU" sz="2400"/>
          </a:p>
          <a:p>
            <a:r>
              <a:rPr lang="ru-RU"/>
              <a:t>Объявлен первый «Учитель года СССР» - преподаватель русского языка и литературы Поповской средней школы Чернского района Тульской области </a:t>
            </a:r>
            <a:r>
              <a:rPr lang="ru-RU" b="1"/>
              <a:t>Александр Сутормин</a:t>
            </a:r>
            <a:r>
              <a:rPr lang="ru-RU"/>
              <a:t>. Вскоре «Хрустального пеликана» - символ конкурса, ему вручит Президент СССР Михаил Горбачев.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Валерий Гербутовy_19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92824">
            <a:off x="7116763" y="1628775"/>
            <a:ext cx="1919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249760">
            <a:off x="2627313" y="862013"/>
            <a:ext cx="576103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"Учителю года СССР" было отмерено всего два года. Последним его победителем стал </a:t>
            </a:r>
            <a:r>
              <a:rPr lang="ru-RU" sz="2000" b="1"/>
              <a:t>Валерий Александрович Гербутов</a:t>
            </a:r>
            <a:r>
              <a:rPr lang="ru-RU" sz="2000"/>
              <a:t>, учитель физики из Минска.</a:t>
            </a:r>
          </a:p>
          <a:p>
            <a:pPr>
              <a:spcBef>
                <a:spcPct val="50000"/>
              </a:spcBef>
            </a:pPr>
            <a:endParaRPr lang="ru-RU" sz="2000"/>
          </a:p>
          <a:p>
            <a:pPr>
              <a:spcBef>
                <a:spcPct val="50000"/>
              </a:spcBef>
            </a:pPr>
            <a:r>
              <a:rPr lang="ru-RU" sz="2000"/>
              <a:t>Президент СССР Михаил Горбачев, вернувшись из заточения в Форосе,                  принял в Кремле Валерия Гербутова. </a:t>
            </a:r>
          </a:p>
          <a:p>
            <a:pPr>
              <a:spcBef>
                <a:spcPct val="50000"/>
              </a:spcBef>
            </a:pPr>
            <a:r>
              <a:rPr lang="ru-RU" sz="2000"/>
              <a:t>Главной темой разговора первого и последнего Президента СССР со вторым и последним «Учителем года СССР» стало не будущее школы, а будущее страны, которой осталось «жить» всего несколько месяцев…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Арту р Викторович Заруба _199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56410">
            <a:off x="7524750" y="2486025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-240427">
            <a:off x="2627313" y="736600"/>
            <a:ext cx="640873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 1992 года ведет свою историю </a:t>
            </a:r>
            <a:r>
              <a:rPr lang="ru-RU" sz="2000" b="1"/>
              <a:t>российский конкурс</a:t>
            </a:r>
            <a:r>
              <a:rPr lang="ru-RU"/>
              <a:t>. </a:t>
            </a:r>
          </a:p>
          <a:p>
            <a:pPr>
              <a:spcBef>
                <a:spcPct val="50000"/>
              </a:spcBef>
            </a:pPr>
            <a:r>
              <a:rPr lang="ru-RU"/>
              <a:t>От СССР он унаследовал лишь "Хрустального пеликана", все необходимо было создавать заново. </a:t>
            </a:r>
          </a:p>
          <a:p>
            <a:pPr>
              <a:spcBef>
                <a:spcPct val="50000"/>
              </a:spcBef>
            </a:pPr>
            <a:r>
              <a:rPr lang="ru-RU"/>
              <a:t>Учредителями "Учителя года России" стали, помимо "Учительской газеты", Министерство образования РФ и Центральный комитет профсоюза работников народного образования и науки.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Первым победителем стал талантливый                         </a:t>
            </a:r>
            <a:r>
              <a:rPr lang="ru-RU" b="1"/>
              <a:t>Артур Викторович Заруба</a:t>
            </a:r>
            <a:r>
              <a:rPr lang="ru-RU"/>
              <a:t>, учитель музыки Детгородковской средней школы Волоколамского района Московской области. </a:t>
            </a:r>
          </a:p>
          <a:p>
            <a:pPr>
              <a:spcBef>
                <a:spcPct val="50000"/>
              </a:spcBef>
            </a:pPr>
            <a:r>
              <a:rPr lang="ru-RU"/>
              <a:t>Песня Артура Зарубы "Школьным учителям" на стихи Роберта Рождественского, прозвучавшая в финале, проходившем в Московском департаменте образования, сразу же стала </a:t>
            </a:r>
            <a:r>
              <a:rPr lang="ru-RU" sz="2400" b="1"/>
              <a:t>гимном</a:t>
            </a:r>
            <a:r>
              <a:rPr lang="ru-RU"/>
              <a:t> конкурса. Каждый год гимн в обязательном порядке звучит на открытии конкурса.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-207851">
            <a:off x="2468563" y="892175"/>
            <a:ext cx="6599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6 августа 1993 года</a:t>
            </a:r>
          </a:p>
          <a:p>
            <a:r>
              <a:rPr lang="ru-RU" sz="2000"/>
              <a:t>Этим числом датирован приказ Министерства образования РФ № 339, утвердивший </a:t>
            </a:r>
            <a:r>
              <a:rPr lang="ru-RU" sz="2000" b="1"/>
              <a:t>Положение о нагрудном знаке «Учитель года».</a:t>
            </a:r>
            <a:r>
              <a:rPr lang="ru-RU" sz="2000"/>
              <a:t> Сегодня Положение утратило свою силу, но традиция награждать участников всероссийского финала почетным знаком осталась. Нагрудный знак «Золотой пеликан» конкурсанты получают из рук учредителей педагогического состязания.</a:t>
            </a:r>
          </a:p>
          <a:p>
            <a:endParaRPr lang="ru-RU" sz="2000"/>
          </a:p>
          <a:p>
            <a:r>
              <a:rPr lang="ru-RU" sz="2000" b="1"/>
              <a:t>«Учитель года России — 1993»</a:t>
            </a:r>
            <a:r>
              <a:rPr lang="ru-RU" sz="2000"/>
              <a:t> — преподаватель русского языка и литературы из Брянска,                     автор четырех поэтических сборников –                        </a:t>
            </a:r>
            <a:r>
              <a:rPr lang="ru-RU" sz="2000" b="1"/>
              <a:t>Олег Геннадьевич Парамонов.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824163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412" name="Picture 6" descr="Олег Геннадьевич Парамонов_19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1378">
            <a:off x="7380288" y="4508500"/>
            <a:ext cx="1563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-234980">
            <a:off x="2565400" y="1123950"/>
            <a:ext cx="6408738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23 марта 1994 года</a:t>
            </a:r>
            <a:endParaRPr lang="ru-RU" sz="2000"/>
          </a:p>
          <a:p>
            <a:r>
              <a:rPr lang="ru-RU" sz="2000"/>
              <a:t>Открылся первый </a:t>
            </a:r>
            <a:r>
              <a:rPr lang="ru-RU" sz="2400" b="1"/>
              <a:t>слет</a:t>
            </a:r>
            <a:r>
              <a:rPr lang="ru-RU" sz="2000"/>
              <a:t> </a:t>
            </a:r>
            <a:r>
              <a:rPr lang="ru-RU" sz="2400" b="1"/>
              <a:t>участников конкурса «Учитель года России».</a:t>
            </a:r>
            <a:r>
              <a:rPr lang="ru-RU" sz="2000"/>
              <a:t> Место проведения – Сургутская высшая гимназия-лаборатория Салахова. </a:t>
            </a:r>
          </a:p>
          <a:p>
            <a:r>
              <a:rPr lang="ru-RU" sz="2000"/>
              <a:t>Инициатор – директор гимназии Валерий Салахов. Отныне слеты стали традицией, прекрасной возможностью для победителей и тех, кому не удалось блеснуть во время конкурса, дать лучший урок, поделиться уникальным опытом.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2000" b="1"/>
              <a:t>Учитель года России — 1994»</a:t>
            </a:r>
            <a:r>
              <a:rPr lang="ru-RU" sz="2000"/>
              <a:t> — преподаватель русского языка и литературы из Ярославля          </a:t>
            </a:r>
            <a:r>
              <a:rPr lang="ru-RU" sz="2000" b="1"/>
              <a:t>Михаил Нянковский.</a:t>
            </a:r>
          </a:p>
          <a:p>
            <a:r>
              <a:rPr lang="ru-RU" sz="2000"/>
              <a:t> </a:t>
            </a:r>
          </a:p>
        </p:txBody>
      </p:sp>
      <p:pic>
        <p:nvPicPr>
          <p:cNvPr id="18435" name="Picture 5" descr="Михаил Нянковский_199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62117">
            <a:off x="7380288" y="3933825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225569">
            <a:off x="2555875" y="1196975"/>
            <a:ext cx="64087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У конкурса появилась своя </a:t>
            </a:r>
            <a:r>
              <a:rPr lang="ru-RU" sz="2400" b="1"/>
              <a:t>газета</a:t>
            </a:r>
            <a:r>
              <a:rPr lang="ru-RU" sz="2000"/>
              <a:t>. Издание называлось </a:t>
            </a:r>
            <a:r>
              <a:rPr lang="ru-RU" sz="2400" b="1"/>
              <a:t>«ПеликантЪ-дейли»</a:t>
            </a:r>
            <a:r>
              <a:rPr lang="ru-RU" sz="2000"/>
              <a:t> и было вполне профессиональным – его создавали молодые журналисты «Учительской газеты», распространялось бесплатно за завтраком, отражало все мало-мальски важные события конкурсной жизни и просуществовало семь лет. 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-157826">
            <a:off x="2700338" y="1484313"/>
            <a:ext cx="59039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6 июня</a:t>
            </a:r>
            <a:r>
              <a:rPr lang="ru-RU" sz="2400" i="1"/>
              <a:t> </a:t>
            </a:r>
            <a:r>
              <a:rPr lang="ru-RU" sz="2400"/>
              <a:t>1989 года "Учительская газета" впервые предложила своим читателям обсудить идею проведения в тогдашнем СССР конкурса "Учитель года" по аналогии с Соединенными Штатами Америки.</a:t>
            </a:r>
          </a:p>
        </p:txBody>
      </p:sp>
      <p:pic>
        <p:nvPicPr>
          <p:cNvPr id="3077" name="Picture 5" descr="Untitled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4295775"/>
            <a:ext cx="66595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234980">
            <a:off x="2439988" y="808038"/>
            <a:ext cx="70564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16 марта 1995 года</a:t>
            </a:r>
            <a:endParaRPr lang="ru-RU" sz="2000"/>
          </a:p>
          <a:p>
            <a:r>
              <a:rPr lang="ru-RU" sz="2000"/>
              <a:t>Первый российский президент Борис Ельцин встретился в Кремле с победителями конкурса «постсоветского» периода. </a:t>
            </a:r>
          </a:p>
          <a:p>
            <a:r>
              <a:rPr lang="ru-RU" sz="2000"/>
              <a:t>Борис Ельцин также согласился стать председателем попечительского совета конкурса и учредил премии пятнадцати лауреатам Всероссийского «Учителя года».</a:t>
            </a:r>
          </a:p>
          <a:p>
            <a:endParaRPr lang="ru-RU" sz="2000"/>
          </a:p>
          <a:p>
            <a:r>
              <a:rPr lang="ru-RU" sz="2000" b="1"/>
              <a:t>«Учитель года России — 1995»</a:t>
            </a:r>
            <a:r>
              <a:rPr lang="ru-RU" sz="2000"/>
              <a:t> — учитель              начальных классов с рязанщины –                                                </a:t>
            </a:r>
            <a:r>
              <a:rPr lang="ru-RU" sz="2000" b="1"/>
              <a:t>Зинаида Викторовна Климентовская. </a:t>
            </a:r>
          </a:p>
        </p:txBody>
      </p:sp>
      <p:pic>
        <p:nvPicPr>
          <p:cNvPr id="26629" name="Picture 5" descr="Победителей конкурса принял в Кремле Президент России Борис Ельци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81804">
            <a:off x="7019925" y="4076700"/>
            <a:ext cx="20669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Зтнаида Климентовскаяy_1995"/>
          <p:cNvPicPr>
            <a:picLocks noChangeAspect="1" noChangeArrowheads="1"/>
          </p:cNvPicPr>
          <p:nvPr/>
        </p:nvPicPr>
        <p:blipFill>
          <a:blip r:embed="rId4" cstate="screen">
            <a:lum bright="-6000"/>
          </a:blip>
          <a:srcRect/>
          <a:stretch>
            <a:fillRect/>
          </a:stretch>
        </p:blipFill>
        <p:spPr bwMode="auto">
          <a:xfrm rot="-316434">
            <a:off x="4284663" y="4437063"/>
            <a:ext cx="17827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-241923">
            <a:off x="2378075" y="979488"/>
            <a:ext cx="64801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Появились новые конкурсные задания – уроки-импровизации, где в качестве учеников выступают взрослые - пятнадцать лауреатов всероссийского конкурса. Тема для этих занятий объявляется за сутки до их проведения. Добавили еще одно испытание для «пятнашки» - пресс-конференцию с журналистами и членами Большого жюри. С этого года участники пишут </a:t>
            </a:r>
            <a:r>
              <a:rPr lang="ru-RU" sz="2400" b="1"/>
              <a:t>эссе                           «Моя педагогическая философия».</a:t>
            </a:r>
            <a:br>
              <a:rPr lang="ru-RU" sz="2400" b="1"/>
            </a:br>
            <a:r>
              <a:rPr lang="ru-RU"/>
              <a:t/>
            </a:r>
            <a:br>
              <a:rPr lang="ru-RU"/>
            </a:br>
            <a:r>
              <a:rPr lang="ru-RU" sz="2000" b="1"/>
              <a:t>«Учитель года России — 1996»</a:t>
            </a:r>
            <a:r>
              <a:rPr lang="ru-RU" sz="2000"/>
              <a:t> — учитель  французского языка из Рязани –                          </a:t>
            </a:r>
            <a:r>
              <a:rPr lang="ru-RU" sz="2000" b="1"/>
              <a:t>Екатерина Алексеевна Филиппова. 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pic>
        <p:nvPicPr>
          <p:cNvPr id="21507" name="Picture 5" descr="Екатерина Алексеевна Филиппова_19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73226">
            <a:off x="7164388" y="4437063"/>
            <a:ext cx="17208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1997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 rot="-241923">
            <a:off x="2484438" y="1268413"/>
            <a:ext cx="58674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В 1997 году новый вариант                             «Хрустального пеликана», изготовленного            ОАО «Дятьковский хрусталь», получил </a:t>
            </a:r>
          </a:p>
          <a:p>
            <a:pPr>
              <a:spcBef>
                <a:spcPct val="50000"/>
              </a:spcBef>
            </a:pPr>
            <a:r>
              <a:rPr lang="ru-RU" sz="2200" b="1"/>
              <a:t>«Учитель года России — 1997»-</a:t>
            </a:r>
            <a:r>
              <a:rPr lang="ru-RU" sz="2200"/>
              <a:t> учитель технологии 293-й московской школы-                                     </a:t>
            </a:r>
            <a:r>
              <a:rPr lang="ru-RU" sz="2200" b="1"/>
              <a:t>Александр Евгеньевич Глозман</a:t>
            </a:r>
            <a:r>
              <a:rPr lang="ru-RU" sz="2200"/>
              <a:t> </a:t>
            </a:r>
            <a:r>
              <a:rPr lang="ru-RU" sz="2200" b="1"/>
              <a:t> </a:t>
            </a:r>
          </a:p>
          <a:p>
            <a:pPr>
              <a:spcBef>
                <a:spcPct val="50000"/>
              </a:spcBef>
            </a:pPr>
            <a:endParaRPr lang="ru-RU" sz="2200" b="1"/>
          </a:p>
        </p:txBody>
      </p:sp>
      <p:pic>
        <p:nvPicPr>
          <p:cNvPr id="22532" name="Picture 5" descr="Александр евгеньевич Глозманy_19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77440">
            <a:off x="6300788" y="3573463"/>
            <a:ext cx="19970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210898">
            <a:off x="2708275" y="1179513"/>
            <a:ext cx="6421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13 октября 1998 года</a:t>
            </a:r>
            <a:endParaRPr lang="ru-RU" sz="2000"/>
          </a:p>
          <a:p>
            <a:r>
              <a:rPr lang="ru-RU" sz="2000"/>
              <a:t>Победа досталась одному из блестящих «физиков» - </a:t>
            </a:r>
            <a:r>
              <a:rPr lang="ru-RU" sz="2000" b="1"/>
              <a:t>учителю математики физико-математического лицея № 30  Санкт-Петербурга                   </a:t>
            </a:r>
            <a:r>
              <a:rPr lang="ru-RU" sz="2000"/>
              <a:t> </a:t>
            </a:r>
            <a:r>
              <a:rPr lang="ru-RU" sz="2400" b="1"/>
              <a:t>Владимиру Леонидовичу Ильину</a:t>
            </a:r>
            <a:r>
              <a:rPr lang="ru-RU" sz="2000"/>
              <a:t>. </a:t>
            </a:r>
          </a:p>
          <a:p>
            <a:r>
              <a:rPr lang="ru-RU" sz="2000"/>
              <a:t>На уроке-импровизации он спросил своих учеников: «Что такое математика?» Ответ пришел в конце занятия – это красота. </a:t>
            </a:r>
          </a:p>
        </p:txBody>
      </p:sp>
      <p:pic>
        <p:nvPicPr>
          <p:cNvPr id="24581" name="Picture 5" descr="&quot;Учитель года России - 1998&quot; Владимир Ильин - математик с поэтической душой"/>
          <p:cNvPicPr>
            <a:picLocks noChangeAspect="1" noChangeArrowheads="1"/>
          </p:cNvPicPr>
          <p:nvPr/>
        </p:nvPicPr>
        <p:blipFill>
          <a:blip r:embed="rId3" cstate="screen">
            <a:lum bright="6000"/>
          </a:blip>
          <a:srcRect/>
          <a:stretch>
            <a:fillRect/>
          </a:stretch>
        </p:blipFill>
        <p:spPr bwMode="auto">
          <a:xfrm rot="-253539">
            <a:off x="7092950" y="4076700"/>
            <a:ext cx="168751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Владимир Леонидович Ильин_1998"/>
          <p:cNvPicPr>
            <a:picLocks noChangeAspect="1"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 rot="-256857">
            <a:off x="4284663" y="4221163"/>
            <a:ext cx="177958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 rot="-218608">
            <a:off x="396875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1999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 rot="-241923">
            <a:off x="2665413" y="549275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/>
          </a:p>
          <a:p>
            <a:pPr>
              <a:spcBef>
                <a:spcPct val="50000"/>
              </a:spcBef>
            </a:pPr>
            <a:r>
              <a:rPr lang="ru-RU" sz="2200" b="1"/>
              <a:t>«Учитель года России — 1999»-</a:t>
            </a:r>
            <a:r>
              <a:rPr lang="ru-RU" sz="2200"/>
              <a:t> учитель музыки  из 137-го челябинского лицея                                     </a:t>
            </a:r>
            <a:r>
              <a:rPr lang="ru-RU" sz="2200" b="1"/>
              <a:t>Виктор Васильевич Шилов.</a:t>
            </a:r>
            <a:r>
              <a:rPr lang="ru-RU" sz="2200"/>
              <a:t> </a:t>
            </a:r>
            <a:r>
              <a:rPr lang="ru-RU" sz="2200" b="1"/>
              <a:t> </a:t>
            </a:r>
          </a:p>
          <a:p>
            <a:endParaRPr lang="ru-RU" sz="2000"/>
          </a:p>
          <a:p>
            <a:r>
              <a:rPr lang="ru-RU" sz="2000"/>
              <a:t>В песне, которую учитель года России — 1999 года написал после конкурса, есть такие слова: </a:t>
            </a:r>
          </a:p>
          <a:p>
            <a:endParaRPr lang="ru-RU" sz="2000" b="1"/>
          </a:p>
          <a:p>
            <a:r>
              <a:rPr lang="ru-RU" sz="2000" b="1"/>
              <a:t>Научить и душой обогреть — </a:t>
            </a:r>
            <a:br>
              <a:rPr lang="ru-RU" sz="2000" b="1"/>
            </a:br>
            <a:r>
              <a:rPr lang="ru-RU" sz="2000" b="1"/>
              <a:t>В этом весь наш учительский труд,</a:t>
            </a:r>
            <a:br>
              <a:rPr lang="ru-RU" sz="2000" b="1"/>
            </a:br>
            <a:r>
              <a:rPr lang="ru-RU" sz="2000" b="1"/>
              <a:t>И счастливее сделать сердца</a:t>
            </a:r>
            <a:br>
              <a:rPr lang="ru-RU" sz="2000" b="1"/>
            </a:br>
            <a:r>
              <a:rPr lang="ru-RU" sz="2000" b="1"/>
              <a:t>Предстоит нам за сорок.</a:t>
            </a:r>
          </a:p>
        </p:txBody>
      </p:sp>
      <p:pic>
        <p:nvPicPr>
          <p:cNvPr id="24580" name="Picture 4" descr="Виктор Васильевич Шилов1_1999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 bwMode="auto">
          <a:xfrm rot="-237673">
            <a:off x="3059113" y="4868863"/>
            <a:ext cx="2663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Виктор Васильевич Шилов_199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94165">
            <a:off x="6813550" y="4292600"/>
            <a:ext cx="18621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2000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 rot="-241923">
            <a:off x="2484438" y="511175"/>
            <a:ext cx="66373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/>
          </a:p>
          <a:p>
            <a:pPr>
              <a:spcBef>
                <a:spcPct val="50000"/>
              </a:spcBef>
            </a:pPr>
            <a:r>
              <a:rPr lang="ru-RU" sz="2000"/>
              <a:t>Конкурс 2000 года начался… с курсов повышения квалификации в Московском центре Федерации Интернет Образования. </a:t>
            </a:r>
          </a:p>
          <a:p>
            <a:pPr>
              <a:spcBef>
                <a:spcPct val="50000"/>
              </a:spcBef>
            </a:pPr>
            <a:r>
              <a:rPr lang="ru-RU" sz="2000"/>
              <a:t>С этого года сама ФИО стала четвертым учредителем педагогического состязания,               наравне с Министерством образования,          учительским профсоюзом и «Учительской газетой».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 sz="2200" b="1"/>
              <a:t>«Учитель года России — 2000»-</a:t>
            </a:r>
            <a:r>
              <a:rPr lang="ru-RU" sz="2200"/>
              <a:t> учитель русского языка и литературы  </a:t>
            </a:r>
            <a:r>
              <a:rPr lang="ru-RU" sz="2000"/>
              <a:t>гимназии № 1 города Калининграда В</a:t>
            </a:r>
            <a:r>
              <a:rPr lang="ru-RU" sz="2000" b="1"/>
              <a:t>ладимир Алексеевич Морар   </a:t>
            </a:r>
          </a:p>
          <a:p>
            <a:endParaRPr lang="ru-RU" sz="2000" b="1"/>
          </a:p>
        </p:txBody>
      </p:sp>
      <p:pic>
        <p:nvPicPr>
          <p:cNvPr id="25604" name="Picture 4" descr="Владимир Алексеевич Морар1_20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15650">
            <a:off x="7112000" y="4598988"/>
            <a:ext cx="17160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Владимир Алексеевич Морар_20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10703">
            <a:off x="4676775" y="4519613"/>
            <a:ext cx="1927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-215414">
            <a:off x="2520950" y="666750"/>
            <a:ext cx="665956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18 июня 2001 года</a:t>
            </a:r>
            <a:endParaRPr lang="ru-RU" sz="2000"/>
          </a:p>
          <a:p>
            <a:r>
              <a:rPr lang="ru-RU" sz="1900"/>
              <a:t>Министерством образования РФ, Федерацией Интернет Образования, редакцией «Учительской газеты», ЦК профсоюза работников народного образования и науки РФ, Российским Союзом Молодежи, Московским городским педагогическим университетом, Гуманитарным издательским центром «Владос» учреждена некоммерческая организация </a:t>
            </a:r>
            <a:r>
              <a:rPr lang="ru-RU" sz="1900" b="1"/>
              <a:t>«Фонд поддержки российского учительства».</a:t>
            </a:r>
            <a:r>
              <a:rPr lang="ru-RU" sz="1900"/>
              <a:t>            Президентом избран ректор Московского городского педагогического университета Виктор Васильевич Рябов. Отныне именно фонд организует Всероссийский         конкурс «Учитель года России». </a:t>
            </a:r>
          </a:p>
          <a:p>
            <a:r>
              <a:rPr lang="ru-RU" sz="2000" b="1"/>
              <a:t>«Учителем года России— 2001»</a:t>
            </a:r>
            <a:r>
              <a:rPr lang="ru-RU" sz="2000"/>
              <a:t> объявлен преподаватель технологии школы № 67 города Екатеринбурга, уральский самоучка-                             </a:t>
            </a:r>
            <a:r>
              <a:rPr lang="ru-RU" sz="2000" b="1"/>
              <a:t>Алексей Валентинович Крылов. </a:t>
            </a:r>
          </a:p>
        </p:txBody>
      </p:sp>
      <p:pic>
        <p:nvPicPr>
          <p:cNvPr id="26627" name="Picture 5" descr="Алексей Валентинович Крылов_2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09566">
            <a:off x="7248525" y="5024438"/>
            <a:ext cx="1717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238544">
            <a:off x="2582863" y="608013"/>
            <a:ext cx="65532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Март 2002 года</a:t>
            </a:r>
            <a:endParaRPr lang="ru-RU"/>
          </a:p>
          <a:p>
            <a:r>
              <a:rPr lang="ru-RU"/>
              <a:t>На проходившем в Москве фестивале «Учитель года России» учрежден </a:t>
            </a:r>
            <a:r>
              <a:rPr lang="ru-RU" sz="2000" b="1"/>
              <a:t>Межрегиональный клуб «Учитель года».</a:t>
            </a:r>
            <a:r>
              <a:rPr lang="ru-RU"/>
              <a:t> На торжественной церемонии открытия клуба, которая проходила в центре образования № 686, команды победителей конкурса прошлого и нынешнего тысячелетий встретились на игре КВН, где боролись за символический приз –</a:t>
            </a:r>
            <a:r>
              <a:rPr lang="ru-RU" b="1"/>
              <a:t>«Пеликанчика в золотой жилетке».</a:t>
            </a:r>
            <a:r>
              <a:rPr lang="ru-RU"/>
              <a:t> </a:t>
            </a:r>
            <a:br>
              <a:rPr lang="ru-RU"/>
            </a:br>
            <a:r>
              <a:rPr lang="ru-RU"/>
              <a:t>Вступить в клуб может не только любой участник или организатор состязания, но и представители организаций, которые поддерживают конкурс. Главная цель клуба – поддержка талантливых педагогов. Его мероприятия должны способствовать повышению престижа учительской профессии. А «практическая» задача клубмэнов – обмен педагогическим опытом. </a:t>
            </a:r>
          </a:p>
          <a:p>
            <a:r>
              <a:rPr lang="ru-RU" b="1"/>
              <a:t>«Учитель года России — 2002»-</a:t>
            </a:r>
            <a:r>
              <a:rPr lang="ru-RU"/>
              <a:t> учитель немецкого   языка и директор гатчинской школы                     Ленинградской области</a:t>
            </a:r>
          </a:p>
          <a:p>
            <a:r>
              <a:rPr lang="ru-RU" b="1"/>
              <a:t>Игорь Борисович Смирнов</a:t>
            </a:r>
            <a:r>
              <a:rPr lang="ru-RU"/>
              <a:t>.</a:t>
            </a:r>
            <a:endParaRPr lang="ru-RU" b="1"/>
          </a:p>
        </p:txBody>
      </p:sp>
      <p:pic>
        <p:nvPicPr>
          <p:cNvPr id="27651" name="Picture 5" descr="Игорь Смирнов_2002"/>
          <p:cNvPicPr>
            <a:picLocks noChangeAspect="1"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 rot="-207087">
            <a:off x="7164388" y="4997450"/>
            <a:ext cx="158273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 rot="-227215">
            <a:off x="2381250" y="681038"/>
            <a:ext cx="68770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Впервые чествование победителей в Государственном Кремлевском дворце транслируется Первым каналом. </a:t>
            </a:r>
          </a:p>
          <a:p>
            <a:pPr>
              <a:spcBef>
                <a:spcPct val="15000"/>
              </a:spcBef>
            </a:pPr>
            <a:r>
              <a:rPr lang="ru-RU"/>
              <a:t>На сцене – весь цвет российской эстрады. И победитель. </a:t>
            </a:r>
          </a:p>
          <a:p>
            <a:pPr>
              <a:spcBef>
                <a:spcPct val="15000"/>
              </a:spcBef>
            </a:pPr>
            <a:r>
              <a:rPr lang="ru-RU"/>
              <a:t>Им стал преподаватель  истории  и обществознания               166-й</a:t>
            </a:r>
            <a:r>
              <a:rPr lang="ru-RU" sz="1700"/>
              <a:t> гимназии</a:t>
            </a:r>
            <a:r>
              <a:rPr lang="ru-RU"/>
              <a:t> Санкт-Петербурга </a:t>
            </a:r>
            <a:r>
              <a:rPr lang="ru-RU" b="1"/>
              <a:t>Игорь Альбертович Карачевцев</a:t>
            </a:r>
            <a:r>
              <a:rPr lang="ru-RU"/>
              <a:t>.</a:t>
            </a:r>
          </a:p>
          <a:p>
            <a:pPr>
              <a:spcBef>
                <a:spcPct val="50000"/>
              </a:spcBef>
            </a:pPr>
            <a:r>
              <a:rPr lang="ru-RU"/>
              <a:t>Еще несколько «рекордов» этого года. Никогда еще не было такого количества участников всероссийского финала – 80 человек. Никогда конкурсанты не давали по два открытых урока в московских школах (хотя и мечтали об этом). </a:t>
            </a:r>
            <a:br>
              <a:rPr lang="ru-RU"/>
            </a:br>
            <a:r>
              <a:rPr lang="ru-RU"/>
              <a:t>Каждый участник выступает в двух номинациях–проблемной и предметной. </a:t>
            </a:r>
            <a:br>
              <a:rPr lang="ru-RU"/>
            </a:br>
            <a:endParaRPr lang="ru-RU"/>
          </a:p>
        </p:txBody>
      </p:sp>
      <p:pic>
        <p:nvPicPr>
          <p:cNvPr id="32774" name="Picture 6" descr="карачевцев пите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12477">
            <a:off x="6516688" y="4149725"/>
            <a:ext cx="22812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Игорь Альбертович Карачевцев_200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50865">
            <a:off x="4500563" y="4005263"/>
            <a:ext cx="17970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2004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227215">
            <a:off x="2590800" y="690563"/>
            <a:ext cx="634365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сентябре 2004 года торжественно стартовал пятнадцатый конкурс. В этом году попытались создать оптимальную модель: четыре тура с уникальными испытаниями в каждом. </a:t>
            </a:r>
          </a:p>
          <a:p>
            <a:pPr>
              <a:spcBef>
                <a:spcPct val="50000"/>
              </a:spcBef>
            </a:pPr>
            <a:r>
              <a:rPr lang="ru-RU" b="1"/>
              <a:t>Первый тур</a:t>
            </a:r>
            <a:r>
              <a:rPr lang="ru-RU"/>
              <a:t> — заочный.                                            </a:t>
            </a:r>
            <a:r>
              <a:rPr lang="ru-RU" b="1"/>
              <a:t>Второй</a:t>
            </a:r>
            <a:r>
              <a:rPr lang="ru-RU"/>
              <a:t> — презентация опыта работы, хобби-клуб и традиционный открытый урок по предмету. Все вместе называется «Учитель-предметник».                                                                            </a:t>
            </a:r>
            <a:r>
              <a:rPr lang="ru-RU" b="1"/>
              <a:t>Третий -</a:t>
            </a:r>
            <a:r>
              <a:rPr lang="ru-RU"/>
              <a:t> «Учитель учителей» — мастер-классы.                                   Тема </a:t>
            </a:r>
            <a:r>
              <a:rPr lang="ru-RU" b="1"/>
              <a:t>четвертого тура</a:t>
            </a:r>
            <a:r>
              <a:rPr lang="ru-RU"/>
              <a:t> была задана участникам конкурса министром образования и науки Российской Федерации Андреем Фурсенко.                                                                    </a:t>
            </a:r>
            <a:r>
              <a:rPr lang="ru-RU" b="1"/>
              <a:t>Евгений Игоревич Славгородский</a:t>
            </a:r>
            <a:r>
              <a:rPr lang="ru-RU"/>
              <a:t>, преподаватель русского языка и литературы поселка Крылово Калининградской области, 25-ти лет от роду — стал                                   </a:t>
            </a:r>
            <a:r>
              <a:rPr lang="ru-RU" b="1"/>
              <a:t>«Учителем года России-2004». </a:t>
            </a:r>
          </a:p>
        </p:txBody>
      </p:sp>
      <p:pic>
        <p:nvPicPr>
          <p:cNvPr id="29700" name="Picture 5" descr="Евгений игоревич Славгородскийwhistory_20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02909">
            <a:off x="7099300" y="5018088"/>
            <a:ext cx="16446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небоскре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6800" y="360363"/>
            <a:ext cx="29972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253992">
            <a:off x="2511425" y="692150"/>
            <a:ext cx="5111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"Учитель года" - это одна из президентских программ в Соединенных Штатах Америки.</a:t>
            </a:r>
          </a:p>
          <a:p>
            <a:endParaRPr lang="ru-RU" sz="2400"/>
          </a:p>
          <a:p>
            <a:r>
              <a:rPr lang="ru-RU" sz="2400"/>
              <a:t>Национальный учитель Америки известен всей стране почти также, как звезды Голливуда.</a:t>
            </a:r>
          </a:p>
        </p:txBody>
      </p:sp>
      <p:pic>
        <p:nvPicPr>
          <p:cNvPr id="4104" name="Picture 8" descr="статуя свобод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8550" y="3238500"/>
            <a:ext cx="55054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2005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 rot="-227215">
            <a:off x="2576513" y="690563"/>
            <a:ext cx="63436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мае озвучена инициатива министра образования и науки РФ Андрея Фурсенко - финал Всероссийского конкурса будет проходить на родине абсолютного победителя. Теперь каждый субъект России может на время стать </a:t>
            </a:r>
            <a:r>
              <a:rPr lang="ru-RU" b="1"/>
              <a:t>«пеликаньим пристанищем». </a:t>
            </a:r>
          </a:p>
          <a:p>
            <a:pPr>
              <a:spcBef>
                <a:spcPct val="50000"/>
              </a:spcBef>
            </a:pPr>
            <a:r>
              <a:rPr lang="ru-RU"/>
              <a:t>На торжественной церемонии в Калининградском драматическом театре Виктор Садовничий, бессменный председатель жюри и министр образования и науки Андрей Фурсенко хором объявили имя абсолютного победителя.  </a:t>
            </a:r>
          </a:p>
          <a:p>
            <a:pPr>
              <a:spcBef>
                <a:spcPct val="50000"/>
              </a:spcBef>
            </a:pPr>
            <a:r>
              <a:rPr lang="ru-RU" b="1"/>
              <a:t>«Учителем года России — 2005»,</a:t>
            </a:r>
            <a:r>
              <a:rPr lang="ru-RU"/>
              <a:t> обладателем Большого хрустального пеликана стал, учитель физики физико-математического лицея №31 города Челябинска, </a:t>
            </a:r>
            <a:r>
              <a:rPr lang="ru-RU" b="1"/>
              <a:t>Иван Александрович Иоголевич. </a:t>
            </a:r>
          </a:p>
        </p:txBody>
      </p:sp>
      <p:pic>
        <p:nvPicPr>
          <p:cNvPr id="30724" name="Picture 4" descr="Иван Александрович Иоголевич _2005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 bwMode="auto">
          <a:xfrm rot="-398724">
            <a:off x="6643688" y="4629150"/>
            <a:ext cx="22399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2006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 rot="-227215">
            <a:off x="2625725" y="687388"/>
            <a:ext cx="634365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Впервые финалисты всероссийского конкурса «Учитель года России» еще до состязания, в августе, собрались, чтобы, во-первых, познакомится с друзьями-конкурентами, во-вторых, получить ценные советы от участников конкурса прошлых лет, в-третьих, пройти психологические тренинги и познакомиться с основными принципами проведения конкурсного урока. Все учителя оценили обучающий семинар для «пеликанов» на «пять с плюсом». </a:t>
            </a:r>
          </a:p>
          <a:p>
            <a:pPr>
              <a:spcBef>
                <a:spcPct val="50000"/>
              </a:spcBef>
            </a:pPr>
            <a:r>
              <a:rPr lang="ru-RU"/>
              <a:t>22 ноября 2006 года </a:t>
            </a:r>
            <a:r>
              <a:rPr lang="ru-RU" b="1"/>
              <a:t>Андрей Геннадьевич Успенский, </a:t>
            </a:r>
            <a:r>
              <a:rPr lang="ru-RU"/>
              <a:t>учитель русского языка и литературы средней школы    № 37 Череповца Вологодской области,  был назван абсолютным победителем конкурса                                          </a:t>
            </a:r>
            <a:r>
              <a:rPr lang="ru-RU" b="1"/>
              <a:t>«Учитель года России-2006»</a:t>
            </a:r>
            <a:r>
              <a:rPr lang="ru-RU"/>
              <a:t>                                                со сцены Государственного Кремлевского                                         дворца, где в этот день проходила                              торжественная часть Всероссийского                                            общественно-педагогического форума                            «Приоритетный национальный проект                          «Образование» в действии». </a:t>
            </a:r>
          </a:p>
        </p:txBody>
      </p:sp>
      <p:pic>
        <p:nvPicPr>
          <p:cNvPr id="31748" name="Picture 4" descr="Андрей геннадьевич Успенский1_2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00979">
            <a:off x="7885113" y="3933825"/>
            <a:ext cx="12239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Андрей геннадьевич Успенский_20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36107">
            <a:off x="7019925" y="4919663"/>
            <a:ext cx="1231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 rot="-227991">
            <a:off x="2614613" y="809625"/>
            <a:ext cx="66976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Впервые в истории конкурса                                               "</a:t>
            </a:r>
            <a:r>
              <a:rPr lang="ru-RU" sz="2000" b="1"/>
              <a:t>Учитель года России-2007</a:t>
            </a:r>
            <a:r>
              <a:rPr lang="ru-RU" sz="2000"/>
              <a:t>" абсолютными победителями стали сразу два человека.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Мехед Анна Григорьевна</a:t>
            </a:r>
            <a:r>
              <a:rPr lang="ru-RU" sz="2000"/>
              <a:t> (ГОУ средняя школа          № 2030, учитель математики, г. Москва) и                     </a:t>
            </a:r>
            <a:r>
              <a:rPr lang="ru-RU" sz="2000" b="1"/>
              <a:t>Гущин Дмитрий Дмитриевич</a:t>
            </a:r>
            <a:r>
              <a:rPr lang="ru-RU" sz="2000"/>
              <a:t> (ГОУ Петергофская гимназия императора Александра II, учитель математики г. Санкт-Петербург).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2772" name="Picture 8" descr="Анна Мехед и Дмитрий Гущин1_20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0408">
            <a:off x="6516688" y="3500438"/>
            <a:ext cx="21590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Анна Мехед и Дмитрий Гущин_20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30648">
            <a:off x="3708400" y="4076700"/>
            <a:ext cx="26098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пет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1798638"/>
            <a:ext cx="622776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 rot="-270959">
            <a:off x="2339975" y="765175"/>
            <a:ext cx="7204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Благодаря победе Дмитрия Гущина финал Всероссийского конкурса «Учитель года России – 2008» проходил в Санкт-Петербурге.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-227991">
            <a:off x="2611438" y="836613"/>
            <a:ext cx="65182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Учитель года России — 2008</a:t>
            </a:r>
            <a:r>
              <a:rPr lang="ru-RU" sz="2000"/>
              <a:t>, преподаватель музыки московской средней школы № 1060                                              </a:t>
            </a:r>
            <a:r>
              <a:rPr lang="ru-RU" sz="2000" b="1"/>
              <a:t>Михаил Леонидович Стародубцев</a:t>
            </a:r>
            <a:r>
              <a:rPr lang="ru-RU" sz="2000"/>
              <a:t> — волшебник.</a:t>
            </a:r>
          </a:p>
          <a:p>
            <a:pPr>
              <a:spcBef>
                <a:spcPct val="50000"/>
              </a:spcBef>
            </a:pPr>
            <a:r>
              <a:rPr lang="ru-RU" sz="2000"/>
              <a:t>Во время мастер-класса на конкурсе                              </a:t>
            </a:r>
            <a:r>
              <a:rPr lang="ru-RU" sz="2000" b="1"/>
              <a:t>«Учитель года России — 2008»,</a:t>
            </a:r>
            <a:r>
              <a:rPr lang="ru-RU" sz="2000"/>
              <a:t> погружаясь в глубины гекзаметра, используя воссозданные древние инструменты, Михаил Леонидович вместе с коллегами реконструировал никем не слышанную древнегреческую мелодию. </a:t>
            </a:r>
          </a:p>
        </p:txBody>
      </p:sp>
      <p:pic>
        <p:nvPicPr>
          <p:cNvPr id="34819" name="Picture 5" descr="Михаил Стародубцев_2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36210">
            <a:off x="7092950" y="4221163"/>
            <a:ext cx="1727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Стародубцев Михаил Леонидович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11360">
            <a:off x="3563938" y="4076700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2009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-227991">
            <a:off x="2590800" y="836613"/>
            <a:ext cx="6518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«Учителем года России — 2009»</a:t>
            </a:r>
            <a:r>
              <a:rPr lang="ru-RU" sz="2000"/>
              <a:t>  стала  преподаватель математики магнитогорской средней школы №5 с углубленным изучением математики</a:t>
            </a:r>
            <a:r>
              <a:rPr lang="ru-RU"/>
              <a:t> </a:t>
            </a:r>
            <a:r>
              <a:rPr lang="ru-RU" sz="2000"/>
              <a:t>                                              </a:t>
            </a:r>
            <a:r>
              <a:rPr lang="ru-RU" sz="2000" b="1"/>
              <a:t>Наталья Сергеевна Никифорова.</a:t>
            </a:r>
          </a:p>
          <a:p>
            <a:pPr>
              <a:spcBef>
                <a:spcPct val="50000"/>
              </a:spcBef>
            </a:pPr>
            <a:r>
              <a:rPr lang="ru-RU" sz="2000"/>
              <a:t>Она хочет, чтобы ее ученики не «зацикливались» только на ее предмете, а занимались спортом, слушали музыку, просто общались. </a:t>
            </a:r>
          </a:p>
        </p:txBody>
      </p:sp>
      <p:pic>
        <p:nvPicPr>
          <p:cNvPr id="35844" name="Picture 8" descr="Наталья сергеевна Никифорова,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62433">
            <a:off x="5651500" y="3860800"/>
            <a:ext cx="31686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Наталья сергеевна Никифорова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49548">
            <a:off x="3203575" y="4365625"/>
            <a:ext cx="21605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2010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 rot="-227991">
            <a:off x="2570163" y="836613"/>
            <a:ext cx="65182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«Учителями года России — 2010»</a:t>
            </a:r>
            <a:r>
              <a:rPr lang="ru-RU" sz="2000" dirty="0"/>
              <a:t>  стали:  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преподаватель биологии и химии муниципального образовательного учреждения "</a:t>
            </a:r>
            <a:r>
              <a:rPr lang="ru-RU" sz="2000" dirty="0" err="1"/>
              <a:t>Волхонщинская</a:t>
            </a:r>
            <a:r>
              <a:rPr lang="ru-RU" sz="2000" dirty="0"/>
              <a:t> средняя общеобразовательная школа» Тульской области</a:t>
            </a:r>
            <a:r>
              <a:rPr lang="ru-RU" dirty="0"/>
              <a:t> </a:t>
            </a:r>
            <a:r>
              <a:rPr lang="ru-RU" sz="2000" b="1" dirty="0" err="1" smtClean="0"/>
              <a:t>Гафризянов</a:t>
            </a:r>
            <a:r>
              <a:rPr lang="ru-RU" sz="2000" b="1" dirty="0" smtClean="0"/>
              <a:t> </a:t>
            </a:r>
            <a:r>
              <a:rPr lang="ru-RU" sz="2000" b="1" dirty="0"/>
              <a:t>Андрей </a:t>
            </a:r>
            <a:r>
              <a:rPr lang="ru-RU" sz="2000" b="1" dirty="0" err="1"/>
              <a:t>Рузильевич</a:t>
            </a:r>
            <a:r>
              <a:rPr lang="ru-RU" sz="2000" b="1" dirty="0"/>
              <a:t>.</a:t>
            </a:r>
          </a:p>
        </p:txBody>
      </p:sp>
      <p:pic>
        <p:nvPicPr>
          <p:cNvPr id="36868" name="Picture 6" descr="Михаил Ильич Случ2010 математи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90361">
            <a:off x="6169025" y="4076700"/>
            <a:ext cx="1787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гарифзянов андрей 2010 биология хими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25550">
            <a:off x="7161213" y="2489200"/>
            <a:ext cx="1800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-227991">
            <a:off x="2449513" y="4221163"/>
            <a:ext cx="377666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преподаватель математики                                   ГОУ СОШ №1060 г.Москва</a:t>
            </a:r>
            <a:r>
              <a:rPr lang="ru-RU"/>
              <a:t>                                                             </a:t>
            </a:r>
            <a:r>
              <a:rPr lang="ru-RU" sz="2000" b="1"/>
              <a:t>Случ Михаил Ильич</a:t>
            </a:r>
          </a:p>
          <a:p>
            <a:pPr>
              <a:spcBef>
                <a:spcPct val="50000"/>
              </a:spcBef>
            </a:pPr>
            <a:r>
              <a:rPr lang="ru-RU" b="1"/>
              <a:t>Девиз, с которым выступал на конкурсе: Быть точным, быть ясным и, насколько можно, простым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2011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700338" y="692150"/>
            <a:ext cx="59531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«Учителем года России — 2011»</a:t>
            </a:r>
            <a:r>
              <a:rPr lang="ru-RU" sz="2000"/>
              <a:t>                              стал  учитель биологии средней школы             села Баловнево Липецкой области, младший представитель династии российских сельских учителей </a:t>
            </a:r>
            <a:r>
              <a:rPr lang="ru-RU" sz="2000" b="1"/>
              <a:t>Алексей Васильевич Овчинников.</a:t>
            </a:r>
            <a:r>
              <a:rPr lang="ru-RU"/>
              <a:t>  </a:t>
            </a:r>
          </a:p>
          <a:p>
            <a:pPr>
              <a:spcBef>
                <a:spcPct val="50000"/>
              </a:spcBef>
            </a:pPr>
            <a:r>
              <a:rPr lang="ru-RU" b="1"/>
              <a:t>Педагогическое кредо: «Учить и учиться</a:t>
            </a:r>
            <a:r>
              <a:rPr lang="ru-RU" sz="2000" b="1"/>
              <a:t>. </a:t>
            </a:r>
          </a:p>
        </p:txBody>
      </p:sp>
      <p:pic>
        <p:nvPicPr>
          <p:cNvPr id="37892" name="Picture 6" descr="портр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56460">
            <a:off x="3348038" y="2852738"/>
            <a:ext cx="19446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портрет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61117">
            <a:off x="6372225" y="2852738"/>
            <a:ext cx="2082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портрет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21049">
            <a:off x="3136900" y="4573588"/>
            <a:ext cx="2879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2012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478088" y="673100"/>
            <a:ext cx="66770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«</a:t>
            </a:r>
            <a:r>
              <a:rPr lang="ru-RU" b="1"/>
              <a:t>Учителями года России — 2012», </a:t>
            </a:r>
            <a:r>
              <a:rPr lang="ru-RU"/>
              <a:t>обладателями Больших хрустальных пеликанов стали </a:t>
            </a:r>
            <a:r>
              <a:rPr lang="ru-RU" b="1"/>
              <a:t>Александр Демахин</a:t>
            </a:r>
            <a:r>
              <a:rPr lang="ru-RU"/>
              <a:t> (учитель мировой художественной культуры МОУ "Сергиево-Посадская гимназия имени И.Б.Ольбинского" Московской области) </a:t>
            </a:r>
          </a:p>
          <a:p>
            <a:pPr>
              <a:spcBef>
                <a:spcPct val="50000"/>
              </a:spcBef>
            </a:pPr>
            <a:r>
              <a:rPr lang="ru-RU"/>
              <a:t>и</a:t>
            </a:r>
            <a:r>
              <a:rPr lang="ru-RU" b="1"/>
              <a:t> Вита Кириченко</a:t>
            </a:r>
            <a:r>
              <a:rPr lang="ru-RU"/>
              <a:t> (учитель русского языка и литературы ГБОУ города Москвы центр образования № 1479)</a:t>
            </a:r>
            <a:endParaRPr lang="ru-RU" b="1"/>
          </a:p>
        </p:txBody>
      </p:sp>
      <p:pic>
        <p:nvPicPr>
          <p:cNvPr id="38916" name="Рисунок 6" descr="uchitelgoda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87363">
            <a:off x="4349750" y="3186113"/>
            <a:ext cx="17224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7" descr="uchitelgod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51507">
            <a:off x="6245225" y="3273425"/>
            <a:ext cx="26908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8"/>
          <p:cNvSpPr txBox="1">
            <a:spLocks noChangeArrowheads="1"/>
          </p:cNvSpPr>
          <p:nvPr/>
        </p:nvSpPr>
        <p:spPr bwMode="auto">
          <a:xfrm rot="-370452">
            <a:off x="6249988" y="5019675"/>
            <a:ext cx="2857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Педагогическое кредо:</a:t>
            </a:r>
            <a:r>
              <a:rPr lang="ru-RU" sz="1200" i="1"/>
              <a:t> Нужно меняться, чтобы стать человеком, и нужно быть неизменным, чтобы оставаться им.</a:t>
            </a:r>
          </a:p>
        </p:txBody>
      </p:sp>
      <p:sp>
        <p:nvSpPr>
          <p:cNvPr id="38919" name="TextBox 10"/>
          <p:cNvSpPr txBox="1">
            <a:spLocks noChangeArrowheads="1"/>
          </p:cNvSpPr>
          <p:nvPr/>
        </p:nvSpPr>
        <p:spPr bwMode="auto">
          <a:xfrm rot="-215023">
            <a:off x="2487613" y="3271838"/>
            <a:ext cx="197008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Педагогическое кредо: </a:t>
            </a:r>
            <a:r>
              <a:rPr lang="ru-RU" sz="1200" i="1"/>
              <a:t>«Я хотел бы, чтобы с самого начала ребенку предоставили возможность изведать вкус различных вещей, выбрать между ними и различать их самостоятельно, иногда указывая ему путь, иногда, напротив, позволяя отыскивать дорогу ему самому. </a:t>
            </a: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 rot="-208195">
            <a:off x="2581275" y="5653088"/>
            <a:ext cx="3744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Главное – чтобы он знал то, что знает.                    Его воспитание, его труд, его ученье служат лишь одному: образовать его личность»                     (Мишель Монтень).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2013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433638" y="912813"/>
            <a:ext cx="66770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«</a:t>
            </a:r>
            <a:r>
              <a:rPr lang="ru-RU" b="1"/>
              <a:t>Учителем года России — 2013», </a:t>
            </a:r>
            <a:r>
              <a:rPr lang="ru-RU"/>
              <a:t>обладателем Большого хрустального пеликана стал учитель информатики средней школы №29 города Мытищи Московской области</a:t>
            </a:r>
          </a:p>
          <a:p>
            <a:r>
              <a:rPr lang="ru-RU"/>
              <a:t> </a:t>
            </a:r>
            <a:r>
              <a:rPr lang="ru-RU" b="1"/>
              <a:t>Андрей Сиденко</a:t>
            </a:r>
            <a:r>
              <a:rPr lang="ru-RU"/>
              <a:t>. 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 rot="-370452">
            <a:off x="2960688" y="4529138"/>
            <a:ext cx="586898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Педагогическое кредо:</a:t>
            </a:r>
            <a:r>
              <a:rPr lang="ru-RU" sz="1200" i="1"/>
              <a:t>  «</a:t>
            </a:r>
            <a:r>
              <a:rPr lang="ru-RU" sz="1200"/>
              <a:t>Не тот учитель, кто получает воспитание и образование учителя, а тот, у кого есть внутренняя уверенность в том, что он есть, должен быть и не может быть иным. Эта уверенность встречается редко и может быть доказана только жертвами, которые человек приносит своему призванию» (Л.Н. Толстой).</a:t>
            </a:r>
            <a:endParaRPr lang="ru-RU" sz="1200" i="1"/>
          </a:p>
          <a:p>
            <a:endParaRPr lang="ru-RU" sz="1200" i="1"/>
          </a:p>
          <a:p>
            <a:r>
              <a:rPr lang="ru-RU" sz="1200"/>
              <a:t>«Сейчас в современном мире человека окружает громадное количество информации… Умение выявлять для себя важное, нужное и, соответственно, основываясь на этом, принимать грамотные, взвешенные решения, на мой взгляд, это и формирует информационную культуру».</a:t>
            </a:r>
          </a:p>
          <a:p>
            <a:r>
              <a:rPr lang="ru-RU" sz="1200"/>
              <a:t/>
            </a:r>
            <a:br>
              <a:rPr lang="ru-RU" sz="1200"/>
            </a:br>
            <a:endParaRPr lang="ru-RU" sz="1200"/>
          </a:p>
          <a:p>
            <a:endParaRPr lang="ru-RU" sz="1200" i="1"/>
          </a:p>
        </p:txBody>
      </p:sp>
      <p:pic>
        <p:nvPicPr>
          <p:cNvPr id="9" name="Рисунок 8" descr="Сиденко уч.года 20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19028">
            <a:off x="6228184" y="1961852"/>
            <a:ext cx="2232248" cy="20892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иденко нагр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318418">
            <a:off x="2687935" y="2270335"/>
            <a:ext cx="3365382" cy="22427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яблок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422989">
            <a:off x="5651500" y="3213100"/>
            <a:ext cx="39751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-260124">
            <a:off x="2843213" y="1268413"/>
            <a:ext cx="63007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Президенты США из года в год, несмотря на свои политические ориентации, вручают победителям в Белом доме главный приз - "Хрустальное яблоко".</a:t>
            </a:r>
          </a:p>
        </p:txBody>
      </p:sp>
      <p:pic>
        <p:nvPicPr>
          <p:cNvPr id="17415" name="Picture 7" descr="Мери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313" y="3789363"/>
            <a:ext cx="29400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2014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433638" y="912416"/>
            <a:ext cx="66770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«</a:t>
            </a:r>
            <a:r>
              <a:rPr lang="ru-RU" b="1" dirty="0"/>
              <a:t>Учителем года России — </a:t>
            </a:r>
            <a:r>
              <a:rPr lang="ru-RU" b="1" dirty="0" smtClean="0"/>
              <a:t>2014», </a:t>
            </a:r>
            <a:r>
              <a:rPr lang="ru-RU" dirty="0"/>
              <a:t>обладателем Большого хрустального пеликана </a:t>
            </a:r>
            <a:r>
              <a:rPr lang="ru-RU" dirty="0" smtClean="0"/>
              <a:t>стала </a:t>
            </a:r>
            <a:r>
              <a:rPr lang="ru-RU" dirty="0"/>
              <a:t>учитель </a:t>
            </a:r>
            <a:r>
              <a:rPr lang="ru-RU" dirty="0" smtClean="0"/>
              <a:t>биологии  средней  </a:t>
            </a:r>
            <a:r>
              <a:rPr lang="ru-RU" dirty="0"/>
              <a:t>школы </a:t>
            </a:r>
            <a:r>
              <a:rPr lang="ru-RU" dirty="0" smtClean="0"/>
              <a:t>№1 </a:t>
            </a:r>
            <a:r>
              <a:rPr lang="ru-RU" dirty="0"/>
              <a:t>города </a:t>
            </a:r>
            <a:r>
              <a:rPr lang="ru-RU" dirty="0" smtClean="0"/>
              <a:t>Нурлат Республики Татарстан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 err="1" smtClean="0"/>
              <a:t>Головенькина</a:t>
            </a:r>
            <a:r>
              <a:rPr lang="ru-RU" b="1" dirty="0" smtClean="0"/>
              <a:t> Алла Николаевна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 rot="-370452">
            <a:off x="2453773" y="4309656"/>
            <a:ext cx="691048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Я счастлива, что могу быть признанным учителем уже </a:t>
            </a:r>
            <a:endParaRPr lang="ru-RU" sz="1200" dirty="0" smtClean="0"/>
          </a:p>
          <a:p>
            <a:r>
              <a:rPr lang="ru-RU" sz="1200" dirty="0" smtClean="0"/>
              <a:t>при </a:t>
            </a:r>
            <a:r>
              <a:rPr lang="ru-RU" sz="1200" dirty="0"/>
              <a:t>жизни! - заявила сама победительница. </a:t>
            </a:r>
            <a:endParaRPr lang="ru-RU" sz="1200" dirty="0" smtClean="0"/>
          </a:p>
          <a:p>
            <a:r>
              <a:rPr lang="ru-RU" sz="1200" dirty="0" smtClean="0"/>
              <a:t>- </a:t>
            </a:r>
            <a:r>
              <a:rPr lang="ru-RU" sz="1200" dirty="0"/>
              <a:t>Учитель - это звучит гордо!</a:t>
            </a:r>
            <a:endParaRPr lang="ru-RU" sz="1200" b="1" i="1" dirty="0" smtClean="0"/>
          </a:p>
          <a:p>
            <a:endParaRPr lang="ru-RU" sz="1200" b="1" i="1" dirty="0" smtClean="0"/>
          </a:p>
          <a:p>
            <a:r>
              <a:rPr lang="ru-RU" sz="1200" b="1" i="1" dirty="0" smtClean="0"/>
              <a:t>Педагогическое </a:t>
            </a:r>
            <a:r>
              <a:rPr lang="ru-RU" sz="1200" b="1" i="1" dirty="0"/>
              <a:t>кредо</a:t>
            </a:r>
            <a:r>
              <a:rPr lang="ru-RU" sz="1200" b="1" i="1" dirty="0" smtClean="0"/>
              <a:t>:</a:t>
            </a:r>
          </a:p>
          <a:p>
            <a:r>
              <a:rPr lang="ru-RU" sz="1200" dirty="0"/>
              <a:t>1. Оставайся сама собой!</a:t>
            </a:r>
          </a:p>
          <a:p>
            <a:r>
              <a:rPr lang="ru-RU" sz="1200" dirty="0"/>
              <a:t>2. Организуй уважительное сотрудничество.</a:t>
            </a:r>
          </a:p>
          <a:p>
            <a:r>
              <a:rPr lang="ru-RU" sz="1200" dirty="0"/>
              <a:t>3. Сей добро - оно даст всходы и непременно вернется!</a:t>
            </a:r>
          </a:p>
          <a:p>
            <a:r>
              <a:rPr lang="ru-RU" sz="1200" dirty="0"/>
              <a:t>4. Увлекая в мир непознанный - не навреди.</a:t>
            </a:r>
          </a:p>
          <a:p>
            <a:r>
              <a:rPr lang="ru-RU" sz="1200" dirty="0"/>
              <a:t>5. Не стой на месте! Споткнулся - вставай, заплутал - ищи выход, достиг цели - ищи новую!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endParaRPr lang="ru-RU" sz="1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35" y="2363417"/>
            <a:ext cx="1958273" cy="273630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4806">
            <a:off x="2867906" y="2344927"/>
            <a:ext cx="3036199" cy="202413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744360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2015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433638" y="773917"/>
            <a:ext cx="66770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«</a:t>
            </a:r>
            <a:r>
              <a:rPr lang="ru-RU" b="1" dirty="0"/>
              <a:t>Учителем года России — </a:t>
            </a:r>
            <a:r>
              <a:rPr lang="ru-RU" b="1" dirty="0" smtClean="0"/>
              <a:t>2015», </a:t>
            </a:r>
            <a:r>
              <a:rPr lang="ru-RU" dirty="0"/>
              <a:t>обладателем Большого хрустального пеликана </a:t>
            </a:r>
            <a:r>
              <a:rPr lang="ru-RU" dirty="0" smtClean="0"/>
              <a:t>стал </a:t>
            </a:r>
            <a:r>
              <a:rPr lang="ru-RU" dirty="0"/>
              <a:t>учитель </a:t>
            </a:r>
            <a:r>
              <a:rPr lang="ru-RU" dirty="0" smtClean="0"/>
              <a:t>истории и обществознания  Муниципального бюджетного образовательного учреждения «Гимназия №1» городского округа Самара  </a:t>
            </a:r>
            <a:r>
              <a:rPr lang="ru-RU" b="1" dirty="0" err="1" smtClean="0"/>
              <a:t>Кочережко</a:t>
            </a:r>
            <a:r>
              <a:rPr lang="ru-RU" b="1" dirty="0" smtClean="0"/>
              <a:t> Сергей Сергеевич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 rot="-370452">
            <a:off x="2453773" y="5048319"/>
            <a:ext cx="69104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- На том стою и не могу иначе!</a:t>
            </a:r>
          </a:p>
          <a:p>
            <a:endParaRPr lang="ru-RU" sz="1200" b="1" i="1" dirty="0"/>
          </a:p>
          <a:p>
            <a:r>
              <a:rPr lang="ru-RU" sz="1200" b="1" i="1" dirty="0" smtClean="0"/>
              <a:t>Педагогическое </a:t>
            </a:r>
            <a:r>
              <a:rPr lang="ru-RU" sz="1200" b="1" i="1" dirty="0"/>
              <a:t>кредо</a:t>
            </a:r>
            <a:r>
              <a:rPr lang="ru-RU" sz="1200" b="1" i="1" dirty="0" smtClean="0"/>
              <a:t>:</a:t>
            </a:r>
          </a:p>
          <a:p>
            <a:r>
              <a:rPr lang="ru-RU" sz="1200" dirty="0"/>
              <a:t>«Полезно время от времени ставить знак вопроса на вещах, которые тебе давно представляются несомненными» (Бертран Рассел)</a:t>
            </a:r>
            <a:endParaRPr lang="ru-RU" sz="1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7482">
            <a:off x="5451001" y="2252354"/>
            <a:ext cx="2376264" cy="3067811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teacher-of-russia.ru/docs/2015/photos/pelika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7484">
            <a:off x="2799169" y="2503456"/>
            <a:ext cx="1478901" cy="212961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05617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2016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 rot="-227991">
            <a:off x="2433638" y="912416"/>
            <a:ext cx="66770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«</a:t>
            </a:r>
            <a:r>
              <a:rPr lang="ru-RU" b="1" dirty="0"/>
              <a:t>Учителем года России — </a:t>
            </a:r>
            <a:r>
              <a:rPr lang="ru-RU" b="1" dirty="0" smtClean="0"/>
              <a:t>2016», </a:t>
            </a:r>
            <a:r>
              <a:rPr lang="ru-RU" dirty="0"/>
              <a:t>обладателем Большого хрустального пеликана </a:t>
            </a:r>
            <a:r>
              <a:rPr lang="ru-RU" dirty="0" smtClean="0"/>
              <a:t>стал </a:t>
            </a:r>
            <a:r>
              <a:rPr lang="ru-RU" dirty="0"/>
              <a:t>учитель </a:t>
            </a:r>
            <a:r>
              <a:rPr lang="ru-RU" dirty="0" smtClean="0"/>
              <a:t>русского языка и литературы средней школы №7 города Армавира Краснодарского края  </a:t>
            </a:r>
            <a:r>
              <a:rPr lang="ru-RU" b="1" dirty="0" smtClean="0"/>
              <a:t>Шагалов Александр Михайлович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 rot="-370452">
            <a:off x="2453773" y="4955986"/>
            <a:ext cx="69104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/>
              <a:t>Русский </a:t>
            </a:r>
            <a:r>
              <a:rPr lang="ru-RU" sz="1200" dirty="0"/>
              <a:t>язык вообще дает нереальные возможности для творчества, это потрясающая </a:t>
            </a:r>
            <a:r>
              <a:rPr lang="ru-RU" sz="1200" dirty="0" smtClean="0"/>
              <a:t>пластика.</a:t>
            </a:r>
          </a:p>
          <a:p>
            <a:endParaRPr lang="ru-RU" sz="1200" b="1" i="1" dirty="0" smtClean="0"/>
          </a:p>
          <a:p>
            <a:r>
              <a:rPr lang="ru-RU" sz="1200" b="1" i="1" dirty="0" smtClean="0"/>
              <a:t>Педагогическое </a:t>
            </a:r>
            <a:r>
              <a:rPr lang="ru-RU" sz="1200" b="1" i="1" dirty="0"/>
              <a:t>кредо</a:t>
            </a:r>
            <a:r>
              <a:rPr lang="ru-RU" sz="1200" b="1" i="1" dirty="0" smtClean="0"/>
              <a:t>:</a:t>
            </a:r>
          </a:p>
          <a:p>
            <a:r>
              <a:rPr lang="ru-RU" sz="1200" dirty="0"/>
              <a:t>«Посредственный учитель </a:t>
            </a:r>
            <a:r>
              <a:rPr lang="ru-RU" sz="1200" dirty="0" smtClean="0"/>
              <a:t>излагает.  </a:t>
            </a:r>
            <a:r>
              <a:rPr lang="ru-RU" sz="1200" dirty="0"/>
              <a:t>Хороший учитель объясняет. Выдающийся учитель показывает. Великий учитель вдохновляет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3461">
            <a:off x="5553543" y="2227973"/>
            <a:ext cx="3214679" cy="2278913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9717">
            <a:off x="2690676" y="2503534"/>
            <a:ext cx="2469920" cy="2414655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203614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 rot="-248763">
            <a:off x="2771775" y="1628775"/>
            <a:ext cx="5829300" cy="320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 РАЙОНА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САНКТ-ПЕТЕРБУРГА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2009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2009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 rot="-248763">
            <a:off x="3851275" y="1628775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pic>
        <p:nvPicPr>
          <p:cNvPr id="54278" name="Picture 6" descr="Пят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25497">
            <a:off x="2559050" y="2414588"/>
            <a:ext cx="1655763" cy="1539875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 rot="186352">
            <a:off x="2552700" y="3935413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Пятанова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Светлана Николаевна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 rot="-212065">
            <a:off x="2484438" y="4724400"/>
            <a:ext cx="22129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математики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ГОУ СОШ №422</a:t>
            </a:r>
          </a:p>
        </p:txBody>
      </p:sp>
      <p:pic>
        <p:nvPicPr>
          <p:cNvPr id="54281" name="Picture 9" descr="еил 015"/>
          <p:cNvPicPr>
            <a:picLocks noChangeAspect="1"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 rot="-333597">
            <a:off x="4859338" y="2997200"/>
            <a:ext cx="1574800" cy="1944688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 rot="186352">
            <a:off x="6877050" y="3854450"/>
            <a:ext cx="1943100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Суслова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Николаевна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 rot="-339560">
            <a:off x="4572000" y="5661025"/>
            <a:ext cx="2663825" cy="788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истории и  культуры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Санкт-Петербурга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ГОУ СОШ №425</a:t>
            </a:r>
          </a:p>
        </p:txBody>
      </p:sp>
      <p:pic>
        <p:nvPicPr>
          <p:cNvPr id="54284" name="Picture 12" descr="сус12х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425349">
            <a:off x="6706448" y="1968670"/>
            <a:ext cx="2089150" cy="1873250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5003800" y="5013325"/>
            <a:ext cx="1873250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Лаврентьева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Елена Ивановна</a:t>
            </a:r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 rot="-212065">
            <a:off x="6807200" y="4435475"/>
            <a:ext cx="2212975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музыкальный руководитель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ГДОУ №13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2" grpId="0" animBg="1"/>
      <p:bldP spid="5428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2010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-248763">
            <a:off x="3708400" y="1412875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82964">
            <a:off x="2771775" y="1989138"/>
            <a:ext cx="24542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21333">
            <a:off x="6227763" y="1700213"/>
            <a:ext cx="233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 rot="-394514">
            <a:off x="6577013" y="4919663"/>
            <a:ext cx="22415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Сорокина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Светлана Владимировна</a:t>
            </a:r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 rot="-392832">
            <a:off x="6659563" y="5661025"/>
            <a:ext cx="22129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математики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ГОУ СОШ №425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 rot="-378327">
            <a:off x="3416300" y="5059363"/>
            <a:ext cx="1730375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Редька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Валерьевна</a:t>
            </a:r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 rot="-388741">
            <a:off x="3348038" y="5876925"/>
            <a:ext cx="20891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 группы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продленного дня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ГОУ СОШ  №424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2011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 rot="-248763">
            <a:off x="4932363" y="1628775"/>
            <a:ext cx="36718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ПОБЕДИТЕЛЬ</a:t>
            </a:r>
          </a:p>
        </p:txBody>
      </p:sp>
      <p:sp>
        <p:nvSpPr>
          <p:cNvPr id="44038" name="WordArt 10"/>
          <p:cNvSpPr>
            <a:spLocks noChangeArrowheads="1" noChangeShapeType="1" noTextEdit="1"/>
          </p:cNvSpPr>
          <p:nvPr/>
        </p:nvSpPr>
        <p:spPr bwMode="auto">
          <a:xfrm rot="-378327">
            <a:off x="2832100" y="5260975"/>
            <a:ext cx="22336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Григорьева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Альбертовна</a:t>
            </a:r>
          </a:p>
        </p:txBody>
      </p:sp>
      <p:sp>
        <p:nvSpPr>
          <p:cNvPr id="44039" name="WordArt 11"/>
          <p:cNvSpPr>
            <a:spLocks noChangeArrowheads="1" noChangeShapeType="1" noTextEdit="1"/>
          </p:cNvSpPr>
          <p:nvPr/>
        </p:nvSpPr>
        <p:spPr bwMode="auto">
          <a:xfrm rot="-388741">
            <a:off x="3132138" y="6092825"/>
            <a:ext cx="172878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 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ГДОУ  №1</a:t>
            </a:r>
          </a:p>
        </p:txBody>
      </p:sp>
      <p:pic>
        <p:nvPicPr>
          <p:cNvPr id="44040" name="Picture 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75161">
            <a:off x="2843213" y="2276475"/>
            <a:ext cx="202723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73040">
            <a:off x="5003800" y="3068638"/>
            <a:ext cx="39925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2012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 rot="186352">
            <a:off x="2552700" y="3648075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Лисина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Владимировна</a:t>
            </a:r>
          </a:p>
        </p:txBody>
      </p:sp>
      <p:sp>
        <p:nvSpPr>
          <p:cNvPr id="45063" name="WordArt 8"/>
          <p:cNvSpPr>
            <a:spLocks noChangeArrowheads="1" noChangeShapeType="1" noTextEdit="1"/>
          </p:cNvSpPr>
          <p:nvPr/>
        </p:nvSpPr>
        <p:spPr bwMode="auto">
          <a:xfrm rot="-212065">
            <a:off x="2493963" y="4287838"/>
            <a:ext cx="2205037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начальных классов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СОШ №425 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имени  академика П.Л.Капицы</a:t>
            </a:r>
          </a:p>
        </p:txBody>
      </p:sp>
      <p:pic>
        <p:nvPicPr>
          <p:cNvPr id="15" name="Рисунок 14" descr="lici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90496">
            <a:off x="2627784" y="1905511"/>
            <a:ext cx="1270000" cy="1727200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 rot="186352">
            <a:off x="4587875" y="4991100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Пантюхина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Татьяна  Юрьевна</a:t>
            </a:r>
          </a:p>
        </p:txBody>
      </p:sp>
      <p:sp>
        <p:nvSpPr>
          <p:cNvPr id="45066" name="WordArt 8"/>
          <p:cNvSpPr>
            <a:spLocks noChangeArrowheads="1" noChangeShapeType="1" noTextEdit="1"/>
          </p:cNvSpPr>
          <p:nvPr/>
        </p:nvSpPr>
        <p:spPr bwMode="auto">
          <a:xfrm rot="-212065">
            <a:off x="4738688" y="5614988"/>
            <a:ext cx="162242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№18 </a:t>
            </a:r>
          </a:p>
          <a:p>
            <a:pPr algn="ctr"/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19" name="Рисунок 18" descr="pan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54745">
            <a:off x="4671871" y="3184034"/>
            <a:ext cx="1270000" cy="1727200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-186237">
            <a:off x="7181850" y="1628775"/>
            <a:ext cx="1870075" cy="695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Гармаш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Антонина  Геннадьевна</a:t>
            </a:r>
          </a:p>
        </p:txBody>
      </p:sp>
      <p:sp>
        <p:nvSpPr>
          <p:cNvPr id="45069" name="WordArt 8"/>
          <p:cNvSpPr>
            <a:spLocks noChangeArrowheads="1" noChangeShapeType="1" noTextEdit="1"/>
          </p:cNvSpPr>
          <p:nvPr/>
        </p:nvSpPr>
        <p:spPr bwMode="auto">
          <a:xfrm rot="-547352">
            <a:off x="7297738" y="2379663"/>
            <a:ext cx="1870075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 дополнительного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образовани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ГБОУ ДМЦ «Юный моряк»</a:t>
            </a:r>
          </a:p>
        </p:txBody>
      </p:sp>
      <p:pic>
        <p:nvPicPr>
          <p:cNvPr id="23" name="Рисунок 22" descr="ivanov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352252">
            <a:off x="7152438" y="3616227"/>
            <a:ext cx="1262112" cy="1716472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garmash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289738">
            <a:off x="5943395" y="1682517"/>
            <a:ext cx="1270000" cy="1727200"/>
          </a:xfrm>
          <a:prstGeom prst="round2DiagRect">
            <a:avLst/>
          </a:prstGeom>
          <a:ln w="190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186352">
            <a:off x="6964363" y="5280025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Иванова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Галина Владимировна</a:t>
            </a:r>
          </a:p>
        </p:txBody>
      </p:sp>
      <p:sp>
        <p:nvSpPr>
          <p:cNvPr id="45073" name="WordArt 8"/>
          <p:cNvSpPr>
            <a:spLocks noChangeArrowheads="1" noChangeShapeType="1" noTextEdit="1"/>
          </p:cNvSpPr>
          <p:nvPr/>
        </p:nvSpPr>
        <p:spPr bwMode="auto">
          <a:xfrm rot="-212065">
            <a:off x="6999288" y="5905500"/>
            <a:ext cx="1739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математики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№427 </a:t>
            </a:r>
          </a:p>
          <a:p>
            <a:pPr algn="ctr"/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16" grpId="0" animBg="1"/>
      <p:bldP spid="20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2013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459038" y="3342968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Яковлева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Надежда  Валентиновна</a:t>
            </a: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 rot="-337256">
            <a:off x="2546350" y="3965733"/>
            <a:ext cx="1644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химии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СОШ  №422 </a:t>
            </a: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2680600" y="5949280"/>
            <a:ext cx="2035416" cy="50917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Горюнова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Наталья  Николаевна</a:t>
            </a:r>
          </a:p>
        </p:txBody>
      </p:sp>
      <p:sp>
        <p:nvSpPr>
          <p:cNvPr id="46089" name="WordArt 8"/>
          <p:cNvSpPr>
            <a:spLocks noChangeArrowheads="1" noChangeShapeType="1" noTextEdit="1"/>
          </p:cNvSpPr>
          <p:nvPr/>
        </p:nvSpPr>
        <p:spPr bwMode="auto">
          <a:xfrm rot="21313978">
            <a:off x="3147321" y="6476319"/>
            <a:ext cx="1356499" cy="480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2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№18 </a:t>
            </a: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164759">
            <a:off x="4859338" y="3392488"/>
            <a:ext cx="1528762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Стеценко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Елена Юрьевна</a:t>
            </a:r>
          </a:p>
        </p:txBody>
      </p:sp>
      <p:sp>
        <p:nvSpPr>
          <p:cNvPr id="46091" name="WordArt 8"/>
          <p:cNvSpPr>
            <a:spLocks noChangeArrowheads="1" noChangeShapeType="1" noTextEdit="1"/>
          </p:cNvSpPr>
          <p:nvPr/>
        </p:nvSpPr>
        <p:spPr bwMode="auto">
          <a:xfrm rot="-370216">
            <a:off x="4865808" y="3996850"/>
            <a:ext cx="1556186" cy="4766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географии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ГБОУ  СОШ №425</a:t>
            </a: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186352">
            <a:off x="7378142" y="5546698"/>
            <a:ext cx="1570038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Иванова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Валерьевна</a:t>
            </a:r>
          </a:p>
        </p:txBody>
      </p:sp>
      <p:sp>
        <p:nvSpPr>
          <p:cNvPr id="46093" name="WordArt 8"/>
          <p:cNvSpPr>
            <a:spLocks noChangeArrowheads="1" noChangeShapeType="1" noTextEdit="1"/>
          </p:cNvSpPr>
          <p:nvPr/>
        </p:nvSpPr>
        <p:spPr bwMode="auto">
          <a:xfrm rot="-212065">
            <a:off x="7516255" y="6178523"/>
            <a:ext cx="138747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–психолог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ЦПМСС</a:t>
            </a:r>
          </a:p>
        </p:txBody>
      </p:sp>
      <p:pic>
        <p:nvPicPr>
          <p:cNvPr id="18" name="Рисунок 17" descr="yak4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79939">
            <a:off x="2566377" y="1753154"/>
            <a:ext cx="1211219" cy="1647258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gorun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94358">
            <a:off x="2817227" y="4339781"/>
            <a:ext cx="1208624" cy="1643728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stec_425.jpg"/>
          <p:cNvPicPr>
            <a:picLocks noChangeAspect="1"/>
          </p:cNvPicPr>
          <p:nvPr/>
        </p:nvPicPr>
        <p:blipFill>
          <a:blip r:embed="rId5" cstate="screen">
            <a:lum bright="10000" contrast="10000"/>
          </a:blip>
          <a:stretch>
            <a:fillRect/>
          </a:stretch>
        </p:blipFill>
        <p:spPr>
          <a:xfrm rot="21308045">
            <a:off x="5061362" y="1769843"/>
            <a:ext cx="1200214" cy="1632290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iv_cpmcc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15302">
            <a:off x="7423579" y="3979309"/>
            <a:ext cx="1185060" cy="1611682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zager1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288781">
            <a:off x="7562948" y="1347114"/>
            <a:ext cx="1165048" cy="1584465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>
            <a:off x="7166421" y="2908499"/>
            <a:ext cx="1870075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Загер</a:t>
            </a:r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Наталья  Николаевна</a:t>
            </a:r>
          </a:p>
        </p:txBody>
      </p:sp>
      <p:sp>
        <p:nvSpPr>
          <p:cNvPr id="46100" name="WordArt 8"/>
          <p:cNvSpPr>
            <a:spLocks noChangeArrowheads="1" noChangeShapeType="1" noTextEdit="1"/>
          </p:cNvSpPr>
          <p:nvPr/>
        </p:nvSpPr>
        <p:spPr bwMode="auto">
          <a:xfrm rot="-397162">
            <a:off x="7452171" y="3571057"/>
            <a:ext cx="14224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№18 </a:t>
            </a: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87" y="4332597"/>
            <a:ext cx="1188737" cy="161668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 rot="196289">
            <a:off x="5295530" y="5915112"/>
            <a:ext cx="1870075" cy="5799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Некрасова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Виктория Викторовна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 rot="21341349">
            <a:off x="5458141" y="6483857"/>
            <a:ext cx="1544851" cy="4713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2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13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16" grpId="0" animBg="1"/>
      <p:bldP spid="20" grpId="0" animBg="1"/>
      <p:bldP spid="25" grpId="0" animBg="1"/>
      <p:bldP spid="28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2014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491843" y="3458085"/>
            <a:ext cx="1582061" cy="4749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Тарасова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Елена Евгеньевна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 rot="-337256">
            <a:off x="2432886" y="3919624"/>
            <a:ext cx="188429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информатики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БОУ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СОШ  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425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 rot="330173">
            <a:off x="2813694" y="6003413"/>
            <a:ext cx="1547455" cy="49899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Нефедова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Ольга  Сергеевна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164759">
            <a:off x="4859338" y="3392488"/>
            <a:ext cx="1528762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Дергабузова</a:t>
            </a:r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Наталья  Петровна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1" name="WordArt 8"/>
          <p:cNvSpPr>
            <a:spLocks noChangeArrowheads="1" noChangeShapeType="1" noTextEdit="1"/>
          </p:cNvSpPr>
          <p:nvPr/>
        </p:nvSpPr>
        <p:spPr bwMode="auto">
          <a:xfrm rot="-370216">
            <a:off x="4727032" y="3945953"/>
            <a:ext cx="2222299" cy="44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биологии и химии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ГБОУ  СОШ  №427</a:t>
            </a: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186352">
            <a:off x="7107058" y="5574039"/>
            <a:ext cx="1946855" cy="5982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Филюта</a:t>
            </a:r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Нина  Константиновна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3" name="WordArt 8"/>
          <p:cNvSpPr>
            <a:spLocks noChangeArrowheads="1" noChangeShapeType="1" noTextEdit="1"/>
          </p:cNvSpPr>
          <p:nvPr/>
        </p:nvSpPr>
        <p:spPr bwMode="auto">
          <a:xfrm rot="-212065">
            <a:off x="7301172" y="6159425"/>
            <a:ext cx="1751274" cy="5810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49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доп.образования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ДМЦ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«Юный моряк»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 rot="271725">
            <a:off x="7198054" y="3006670"/>
            <a:ext cx="1740898" cy="5101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Кормилицына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Евгения  Станиславовна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100" name="WordArt 8"/>
          <p:cNvSpPr>
            <a:spLocks noChangeArrowheads="1" noChangeShapeType="1" noTextEdit="1"/>
          </p:cNvSpPr>
          <p:nvPr/>
        </p:nvSpPr>
        <p:spPr bwMode="auto">
          <a:xfrm>
            <a:off x="7284927" y="3507606"/>
            <a:ext cx="154845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учитель-логопед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13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 rot="277650">
            <a:off x="5039950" y="5898428"/>
            <a:ext cx="1870075" cy="5795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Мережка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Светлана  Владимировна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 rot="21432013">
            <a:off x="5002293" y="6472471"/>
            <a:ext cx="2161112" cy="5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2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начальных  классов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НШ-ДС  №662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0314">
            <a:off x="2635389" y="1780329"/>
            <a:ext cx="1234682" cy="16791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8485">
            <a:off x="4856920" y="1774800"/>
            <a:ext cx="1299983" cy="16648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459851"/>
            <a:ext cx="1131035" cy="15382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839" y="4306063"/>
            <a:ext cx="1177065" cy="16697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>
            <a:off x="2799516" y="6478736"/>
            <a:ext cx="1538789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учитель-логопед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№4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91" y="4347546"/>
            <a:ext cx="1166752" cy="15867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4863">
            <a:off x="7596913" y="3940219"/>
            <a:ext cx="1126761" cy="16198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330310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16" grpId="0" animBg="1"/>
      <p:bldP spid="20" grpId="0" animBg="1"/>
      <p:bldP spid="25" grpId="0" animBg="1"/>
      <p:bldP spid="2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206768">
            <a:off x="2700338" y="692150"/>
            <a:ext cx="62658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30 декабря 1989 года</a:t>
            </a:r>
            <a:endParaRPr lang="ru-RU" sz="2400"/>
          </a:p>
          <a:p>
            <a:r>
              <a:rPr lang="ru-RU" sz="2000"/>
              <a:t>Увидело свет первое «Положение о конкурсе «Учитель года»: конкурс проводит оргкомитет совместно с редакцией «Учительской газеты» при участии Гособразования СССР, ЦК профсоюза работников народного образования и науки, АПН СССР, ЦК ВЛКСМ, общественных педагогических объединений. Будущие финалисты предупреждены: «предусматривается проведение претендентами открытого урока в московской школе (класс по выбору, тема сообщается за два часа)».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-200180">
            <a:off x="2916238" y="4437063"/>
            <a:ext cx="5238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400" b="1"/>
              <a:t>Так началась история  конкурса "Учитель года СССР".</a:t>
            </a: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2015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491843" y="3284984"/>
            <a:ext cx="1696958" cy="5401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Бавыкина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Марина Александровна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 rot="-337256">
            <a:off x="2432886" y="3844162"/>
            <a:ext cx="188429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математики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СОШ  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418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159349">
            <a:off x="4976698" y="3708626"/>
            <a:ext cx="160928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Веселкова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Людмила  Алексеевна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1" name="WordArt 8"/>
          <p:cNvSpPr>
            <a:spLocks noChangeArrowheads="1" noChangeShapeType="1" noTextEdit="1"/>
          </p:cNvSpPr>
          <p:nvPr/>
        </p:nvSpPr>
        <p:spPr bwMode="auto">
          <a:xfrm rot="-370216">
            <a:off x="5002230" y="4340994"/>
            <a:ext cx="1748162" cy="387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НШ-ДС №662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186352">
            <a:off x="6963042" y="5574039"/>
            <a:ext cx="1946855" cy="5982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Романчук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Алексей  Андреевич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3" name="WordArt 8"/>
          <p:cNvSpPr>
            <a:spLocks noChangeArrowheads="1" noChangeShapeType="1" noTextEdit="1"/>
          </p:cNvSpPr>
          <p:nvPr/>
        </p:nvSpPr>
        <p:spPr bwMode="auto">
          <a:xfrm rot="-212065">
            <a:off x="6766313" y="6171484"/>
            <a:ext cx="2140100" cy="503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49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доп.образования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ДМЦ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«Юный моряк»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 rot="271725">
            <a:off x="7283388" y="3070293"/>
            <a:ext cx="1655430" cy="5101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Журавлева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Ирина  Евгеньевна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100" name="WordArt 8"/>
          <p:cNvSpPr>
            <a:spLocks noChangeArrowheads="1" noChangeShapeType="1" noTextEdit="1"/>
          </p:cNvSpPr>
          <p:nvPr/>
        </p:nvSpPr>
        <p:spPr bwMode="auto">
          <a:xfrm>
            <a:off x="7473701" y="3579614"/>
            <a:ext cx="1359676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13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 rot="251377">
            <a:off x="3041175" y="5797311"/>
            <a:ext cx="1870075" cy="5795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Васильев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Андрей  Дмитриевич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2771800" y="6360984"/>
            <a:ext cx="2614179" cy="41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2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информатики и физики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СОШ №422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373" y="4075023"/>
            <a:ext cx="1063761" cy="1446714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18" y="4293096"/>
            <a:ext cx="1099972" cy="1495962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499">
            <a:off x="2512695" y="1700778"/>
            <a:ext cx="1155386" cy="1571325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1127">
            <a:off x="5044117" y="2086538"/>
            <a:ext cx="1165553" cy="1585151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997" y="1516199"/>
            <a:ext cx="1107559" cy="1506281"/>
          </a:xfrm>
          <a:prstGeom prst="round2DiagRect">
            <a:avLst/>
          </a:prstGeom>
          <a:ln w="28575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077039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20" grpId="0" animBg="1"/>
      <p:bldP spid="25" grpId="0" animBg="1"/>
      <p:bldP spid="28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2016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554008" y="4282095"/>
            <a:ext cx="1801967" cy="5401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Дибакина</a:t>
            </a:r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Людмила Васильевна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 rot="-337256">
            <a:off x="2656763" y="4951341"/>
            <a:ext cx="1838809" cy="681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 истории и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обществознания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СОШ  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423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4875970" y="3938505"/>
            <a:ext cx="1635705" cy="5695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Клепова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Надежда  Алексеевна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1" name="WordArt 8"/>
          <p:cNvSpPr>
            <a:spLocks noChangeArrowheads="1" noChangeShapeType="1" noTextEdit="1"/>
          </p:cNvSpPr>
          <p:nvPr/>
        </p:nvSpPr>
        <p:spPr bwMode="auto">
          <a:xfrm rot="-370216">
            <a:off x="4962087" y="4643995"/>
            <a:ext cx="1737601" cy="536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русского языка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  литературы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СОШ №418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 rot="186352">
            <a:off x="6962485" y="3698737"/>
            <a:ext cx="1895367" cy="57631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Ярошевич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Лидия  Анатольевна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3" name="WordArt 8"/>
          <p:cNvSpPr>
            <a:spLocks noChangeArrowheads="1" noChangeShapeType="1" noTextEdit="1"/>
          </p:cNvSpPr>
          <p:nvPr/>
        </p:nvSpPr>
        <p:spPr bwMode="auto">
          <a:xfrm rot="-212065">
            <a:off x="6844021" y="4348353"/>
            <a:ext cx="2132291" cy="630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03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 дополнительного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образования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ГБУ   ДО  ДДТ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«Град Чудес»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2874">
            <a:off x="2697238" y="2510274"/>
            <a:ext cx="1296751" cy="1665236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8410">
            <a:off x="4901163" y="2158716"/>
            <a:ext cx="1347041" cy="1704254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0744">
            <a:off x="7121166" y="1956272"/>
            <a:ext cx="1239936" cy="1686315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8709337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20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218608">
            <a:off x="5583238" y="115888"/>
            <a:ext cx="3165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ПЕДАГОГИЧЕСКИХ ДОСТИЖЕНИЙ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 rot="-248763">
            <a:off x="2916238" y="727075"/>
            <a:ext cx="5829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КРОНШТАДТСКОГО РАЙОНА САНКТ-ПЕТЕРБУРГА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218608">
            <a:off x="539750" y="54927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2017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-248763">
            <a:off x="3790950" y="1257300"/>
            <a:ext cx="36718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anklin Gothic Medium Cond"/>
              </a:rPr>
              <a:t>ПОБЕДИТЕЛИ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638873" y="5913171"/>
            <a:ext cx="1801967" cy="5401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Матвеева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Алевтина Вячеславовна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 rot="-337256">
            <a:off x="2930883" y="6472307"/>
            <a:ext cx="1217945" cy="42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№13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1" name="WordArt 8"/>
          <p:cNvSpPr>
            <a:spLocks noChangeArrowheads="1" noChangeShapeType="1" noTextEdit="1"/>
          </p:cNvSpPr>
          <p:nvPr/>
        </p:nvSpPr>
        <p:spPr bwMode="auto">
          <a:xfrm rot="-370216">
            <a:off x="7490659" y="3461838"/>
            <a:ext cx="1571516" cy="4367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истории и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обществознания</a:t>
            </a: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СОШ №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427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5" name="WordArt 7"/>
          <p:cNvSpPr>
            <a:spLocks noChangeArrowheads="1" noChangeShapeType="1" noTextEdit="1"/>
          </p:cNvSpPr>
          <p:nvPr/>
        </p:nvSpPr>
        <p:spPr bwMode="auto">
          <a:xfrm>
            <a:off x="2555776" y="3284984"/>
            <a:ext cx="1728192" cy="5160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Кобчикова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Ольга Викторовна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46093" name="WordArt 8"/>
          <p:cNvSpPr>
            <a:spLocks noChangeArrowheads="1" noChangeShapeType="1" noTextEdit="1"/>
          </p:cNvSpPr>
          <p:nvPr/>
        </p:nvSpPr>
        <p:spPr bwMode="auto">
          <a:xfrm rot="21197652">
            <a:off x="2397632" y="3754225"/>
            <a:ext cx="1949664" cy="402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03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педагог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доп. образования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ГБУ 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ДО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ДДТ «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Град Чудес»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789">
            <a:off x="2853161" y="4535349"/>
            <a:ext cx="975963" cy="1428454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2470">
            <a:off x="7452179" y="1426073"/>
            <a:ext cx="1098541" cy="1455248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 rot="248462">
            <a:off x="4772176" y="5889130"/>
            <a:ext cx="1565733" cy="508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Бондаренко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Екатерина  Юрьевна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2724">
            <a:off x="5027289" y="1837277"/>
            <a:ext cx="1109647" cy="1466018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5002281" y="3356992"/>
            <a:ext cx="1801967" cy="5401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Лушина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Дарья Александровна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 rot="-337256">
            <a:off x="5304397" y="3916128"/>
            <a:ext cx="1217945" cy="42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воспитатель</a:t>
            </a: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ГБДОУ  №18 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33242">
            <a:off x="2692993" y="1843285"/>
            <a:ext cx="1036397" cy="1436551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533" y="4355511"/>
            <a:ext cx="1134168" cy="1557660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sp>
        <p:nvSpPr>
          <p:cNvPr id="26" name="WordArt 8"/>
          <p:cNvSpPr>
            <a:spLocks noChangeArrowheads="1" noChangeShapeType="1" noTextEdit="1"/>
          </p:cNvSpPr>
          <p:nvPr/>
        </p:nvSpPr>
        <p:spPr bwMode="auto">
          <a:xfrm>
            <a:off x="4650226" y="6453336"/>
            <a:ext cx="1703994" cy="284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начальных классов</a:t>
            </a: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НШ-ДС №662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7" name="WordArt 7"/>
          <p:cNvSpPr>
            <a:spLocks noChangeArrowheads="1" noChangeShapeType="1" noTextEdit="1"/>
          </p:cNvSpPr>
          <p:nvPr/>
        </p:nvSpPr>
        <p:spPr bwMode="auto">
          <a:xfrm>
            <a:off x="7450276" y="2852936"/>
            <a:ext cx="1635705" cy="5695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Матвеева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Дарья  Евгеньевна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22" y="4077072"/>
            <a:ext cx="1260956" cy="1644410"/>
          </a:xfrm>
          <a:prstGeom prst="round2DiagRect">
            <a:avLst/>
          </a:prstGeom>
          <a:ln w="28575">
            <a:solidFill>
              <a:srgbClr val="FF0066"/>
            </a:solidFill>
          </a:ln>
        </p:spPr>
      </p:pic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 rot="248462">
            <a:off x="7080589" y="5772873"/>
            <a:ext cx="1651308" cy="587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Гриб 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Надежда  Владимировна</a:t>
            </a: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>
            <a:off x="7149451" y="6368813"/>
            <a:ext cx="1703994" cy="284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учитель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 начальных классов</a:t>
            </a: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ГБОУ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bg1">
                      <a:alpha val="79999"/>
                    </a:schemeClr>
                  </a:outerShdw>
                </a:effectLst>
                <a:latin typeface="Monotype Corsiva"/>
              </a:rPr>
              <a:t>СОШ №425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bg1">
                    <a:alpha val="79999"/>
                  </a:scheme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727848442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25" grpId="0" animBg="1"/>
      <p:bldP spid="18" grpId="0" animBg="1"/>
      <p:bldP spid="21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231853">
            <a:off x="2700338" y="836613"/>
            <a:ext cx="56165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Долго дискутировался вопрос по поводу эмблемы и главного приза конкурса. После долгих споров оргкомитет выбрал </a:t>
            </a:r>
            <a:r>
              <a:rPr lang="ru-RU" sz="2800" b="1"/>
              <a:t>Пеликана</a:t>
            </a:r>
            <a:r>
              <a:rPr lang="ru-RU" sz="2400"/>
              <a:t>.</a:t>
            </a:r>
          </a:p>
        </p:txBody>
      </p:sp>
      <p:pic>
        <p:nvPicPr>
          <p:cNvPr id="7174" name="Picture 6" descr="пелика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675" y="2781300"/>
            <a:ext cx="453548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-231921">
            <a:off x="2614613" y="115888"/>
            <a:ext cx="626586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ПЕЛИКАН</a:t>
            </a:r>
            <a:r>
              <a:rPr lang="ru-RU" sz="2400"/>
              <a:t>— символ</a:t>
            </a:r>
            <a:r>
              <a:rPr lang="ru-RU" sz="2400" i="1"/>
              <a:t> </a:t>
            </a:r>
            <a:r>
              <a:rPr lang="ru-RU" sz="2400"/>
              <a:t>и эмблема</a:t>
            </a:r>
            <a:r>
              <a:rPr lang="ru-RU" sz="2400" i="1"/>
              <a:t> </a:t>
            </a:r>
            <a:r>
              <a:rPr lang="ru-RU" sz="2400"/>
              <a:t>самопожертвования.</a:t>
            </a:r>
          </a:p>
          <a:p>
            <a:r>
              <a:rPr lang="ru-RU" sz="2400"/>
              <a:t> </a:t>
            </a:r>
            <a:r>
              <a:rPr lang="ru-RU" sz="2000"/>
              <a:t>Образ пеликана вошел в число классических понятий ряда европейских народов через христианскую литературу (авторы — Августин, Иероним, Исидор), где рассказывалось о птице Онокро- тале (или пеликане), водящейся в долине Нила, которая спасает своих птенцов, укушенных ядовитой змеей</a:t>
            </a:r>
            <a:r>
              <a:rPr lang="ru-RU" sz="2000" i="1"/>
              <a:t>, </a:t>
            </a:r>
            <a:r>
              <a:rPr lang="ru-RU" sz="2000"/>
              <a:t>тем, что дает им пить свою кровь, исторгнутую из своей утробы. </a:t>
            </a:r>
          </a:p>
        </p:txBody>
      </p:sp>
      <p:pic>
        <p:nvPicPr>
          <p:cNvPr id="8202" name="Picture 10" descr="Рисунок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75799">
            <a:off x="5508625" y="3363913"/>
            <a:ext cx="277495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 rot="-193290">
            <a:off x="2700338" y="476250"/>
            <a:ext cx="60483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Образ пеликана как символа любви родителей к детям со времен средневековья входил во многие родовые гербы, а также в некоторые государственные гербы небольших феодальных государств (где означал попечение высшей государственной власти о подданных).</a:t>
            </a:r>
          </a:p>
          <a:p>
            <a:r>
              <a:rPr lang="ru-RU"/>
              <a:t> На гербах древности пеликана обычно изображали вполоборота перевернутым к зрителю, чтобы было видно, как он клювом разрывает себе грудь и оттуда капает алая кровь. Число птенцов всегда было нечетным, что символизировало безраздельную любовь, сострадание, участие, самопожертвование.</a:t>
            </a:r>
          </a:p>
        </p:txBody>
      </p:sp>
      <p:pic>
        <p:nvPicPr>
          <p:cNvPr id="18440" name="Picture 8" descr="Рисунок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01987">
            <a:off x="2771775" y="4292600"/>
            <a:ext cx="2095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Рисунок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01540">
            <a:off x="5219700" y="422116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Рисунок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06134">
            <a:off x="7092950" y="4005263"/>
            <a:ext cx="15319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183895">
            <a:off x="2843213" y="333375"/>
            <a:ext cx="583406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сентября 1763 года Екатерина II издала манифест «Об учреждении Московского воспитательного дома». Подкидышам, брошенным у ворот Воспитательного дома, по указу Екатерины не только давали пропитание и крышу над головой, но старались развить в них склонности к наукам или искусству, посылали учиться за границу. Если известно было, что ребенок крепостной, ему давали вольную. Пеликан, кормящий троих птенцов, стал гербом Воспитательного дома. </a:t>
            </a:r>
          </a:p>
          <a:p>
            <a:endParaRPr lang="ru-RU"/>
          </a:p>
        </p:txBody>
      </p:sp>
      <p:pic>
        <p:nvPicPr>
          <p:cNvPr id="9221" name="Picture 5" descr="карт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10428">
            <a:off x="3059113" y="3429000"/>
            <a:ext cx="198437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182626">
            <a:off x="5076825" y="3500438"/>
            <a:ext cx="38877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Штемпель, изображавший пеликана с надписью «Себя не жалея, питает птенцов», ставился на игральные карты, а сбор с клеймения карт шел в пользу Воспитательного дома.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2939</Words>
  <Application>Microsoft Office PowerPoint</Application>
  <PresentationFormat>Экран (4:3)</PresentationFormat>
  <Paragraphs>346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Галина</cp:lastModifiedBy>
  <cp:revision>78</cp:revision>
  <dcterms:created xsi:type="dcterms:W3CDTF">2008-11-20T08:32:17Z</dcterms:created>
  <dcterms:modified xsi:type="dcterms:W3CDTF">2017-05-19T10:50:31Z</dcterms:modified>
</cp:coreProperties>
</file>